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  <p:sldMasterId id="2147483648" r:id="rId2"/>
    <p:sldMasterId id="2147483809" r:id="rId3"/>
  </p:sldMasterIdLst>
  <p:notesMasterIdLst>
    <p:notesMasterId r:id="rId51"/>
  </p:notesMasterIdLst>
  <p:sldIdLst>
    <p:sldId id="256" r:id="rId4"/>
    <p:sldId id="333" r:id="rId5"/>
    <p:sldId id="286" r:id="rId6"/>
    <p:sldId id="294" r:id="rId7"/>
    <p:sldId id="295" r:id="rId8"/>
    <p:sldId id="259" r:id="rId9"/>
    <p:sldId id="258" r:id="rId10"/>
    <p:sldId id="262" r:id="rId11"/>
    <p:sldId id="263" r:id="rId12"/>
    <p:sldId id="268" r:id="rId13"/>
    <p:sldId id="307" r:id="rId14"/>
    <p:sldId id="269" r:id="rId15"/>
    <p:sldId id="308" r:id="rId16"/>
    <p:sldId id="270" r:id="rId17"/>
    <p:sldId id="317" r:id="rId18"/>
    <p:sldId id="325" r:id="rId19"/>
    <p:sldId id="320" r:id="rId20"/>
    <p:sldId id="328" r:id="rId21"/>
    <p:sldId id="331" r:id="rId22"/>
    <p:sldId id="257" r:id="rId23"/>
    <p:sldId id="311" r:id="rId24"/>
    <p:sldId id="312" r:id="rId25"/>
    <p:sldId id="260" r:id="rId26"/>
    <p:sldId id="261" r:id="rId27"/>
    <p:sldId id="313" r:id="rId28"/>
    <p:sldId id="314" r:id="rId29"/>
    <p:sldId id="264" r:id="rId30"/>
    <p:sldId id="265" r:id="rId31"/>
    <p:sldId id="266" r:id="rId32"/>
    <p:sldId id="267" r:id="rId33"/>
    <p:sldId id="315" r:id="rId34"/>
    <p:sldId id="316" r:id="rId35"/>
    <p:sldId id="282" r:id="rId36"/>
    <p:sldId id="283" r:id="rId37"/>
    <p:sldId id="287" r:id="rId38"/>
    <p:sldId id="288" r:id="rId39"/>
    <p:sldId id="289" r:id="rId40"/>
    <p:sldId id="306" r:id="rId41"/>
    <p:sldId id="291" r:id="rId42"/>
    <p:sldId id="293" r:id="rId43"/>
    <p:sldId id="296" r:id="rId44"/>
    <p:sldId id="298" r:id="rId45"/>
    <p:sldId id="299" r:id="rId46"/>
    <p:sldId id="300" r:id="rId47"/>
    <p:sldId id="302" r:id="rId48"/>
    <p:sldId id="304" r:id="rId49"/>
    <p:sldId id="309" r:id="rId5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/>
    <p:restoredTop sz="94694"/>
  </p:normalViewPr>
  <p:slideViewPr>
    <p:cSldViewPr snapToGrid="0">
      <p:cViewPr varScale="1">
        <p:scale>
          <a:sx n="121" d="100"/>
          <a:sy n="121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76824-7D38-46AD-9F5B-EF98829D131C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AA2498-AA97-4643-B81D-15938D1734F1}">
      <dgm:prSet/>
      <dgm:spPr/>
      <dgm:t>
        <a:bodyPr/>
        <a:lstStyle/>
        <a:p>
          <a:r>
            <a:rPr lang="en-US">
              <a:latin typeface="+mn-lt"/>
              <a:cs typeface="Times New Roman"/>
            </a:rPr>
            <a:t>Capacity and Impact:</a:t>
          </a:r>
        </a:p>
      </dgm:t>
    </dgm:pt>
    <dgm:pt modelId="{26F50F97-7160-4534-90FC-01B941B75FCE}" type="parTrans" cxnId="{436E291F-12E4-45B2-BDA1-DAA040D077B9}">
      <dgm:prSet/>
      <dgm:spPr/>
      <dgm:t>
        <a:bodyPr/>
        <a:lstStyle/>
        <a:p>
          <a:endParaRPr lang="en-US"/>
        </a:p>
      </dgm:t>
    </dgm:pt>
    <dgm:pt modelId="{C53B3814-6DDA-44D2-83C2-3ECB7C85C6CF}" type="sibTrans" cxnId="{436E291F-12E4-45B2-BDA1-DAA040D077B9}">
      <dgm:prSet/>
      <dgm:spPr/>
      <dgm:t>
        <a:bodyPr/>
        <a:lstStyle/>
        <a:p>
          <a:endParaRPr lang="en-US"/>
        </a:p>
      </dgm:t>
    </dgm:pt>
    <dgm:pt modelId="{08503BAF-8FFF-40D4-BEDD-CD348C3DDE36}">
      <dgm:prSet/>
      <dgm:spPr/>
      <dgm:t>
        <a:bodyPr/>
        <a:lstStyle/>
        <a:p>
          <a:r>
            <a:rPr lang="en-US">
              <a:latin typeface="+mn-lt"/>
              <a:cs typeface="Times New Roman"/>
            </a:rPr>
            <a:t>Generates 50 MW, powering approximately 26,500 homes annually</a:t>
          </a:r>
        </a:p>
      </dgm:t>
    </dgm:pt>
    <dgm:pt modelId="{3DADAEB7-E700-423B-B4BC-3523741CC4AE}" type="parTrans" cxnId="{C11CC3A0-4CA3-466A-9174-E9757E587E91}">
      <dgm:prSet/>
      <dgm:spPr/>
      <dgm:t>
        <a:bodyPr/>
        <a:lstStyle/>
        <a:p>
          <a:endParaRPr lang="en-US"/>
        </a:p>
      </dgm:t>
    </dgm:pt>
    <dgm:pt modelId="{7CE3077E-D7C0-45AC-8FBB-F8FD1C41F1BD}" type="sibTrans" cxnId="{C11CC3A0-4CA3-466A-9174-E9757E587E91}">
      <dgm:prSet/>
      <dgm:spPr/>
      <dgm:t>
        <a:bodyPr/>
        <a:lstStyle/>
        <a:p>
          <a:endParaRPr lang="en-US"/>
        </a:p>
      </dgm:t>
    </dgm:pt>
    <dgm:pt modelId="{91A805DC-A1FA-4209-A112-FCD10B4C78AF}">
      <dgm:prSet/>
      <dgm:spPr/>
      <dgm:t>
        <a:bodyPr/>
        <a:lstStyle/>
        <a:p>
          <a:r>
            <a:rPr lang="en-US">
              <a:latin typeface="+mn-lt"/>
              <a:cs typeface="Times New Roman"/>
            </a:rPr>
            <a:t>Contributes to sustainable development and reduces greenhouse gas emissions</a:t>
          </a:r>
        </a:p>
      </dgm:t>
    </dgm:pt>
    <dgm:pt modelId="{7D069815-3610-4F21-BC53-2B462891A00C}" type="parTrans" cxnId="{03BAB94D-AEC7-491D-BF67-3B699DE93189}">
      <dgm:prSet/>
      <dgm:spPr/>
      <dgm:t>
        <a:bodyPr/>
        <a:lstStyle/>
        <a:p>
          <a:endParaRPr lang="en-US"/>
        </a:p>
      </dgm:t>
    </dgm:pt>
    <dgm:pt modelId="{A2880EE3-1D64-4767-9C11-623FE410EF19}" type="sibTrans" cxnId="{03BAB94D-AEC7-491D-BF67-3B699DE93189}">
      <dgm:prSet/>
      <dgm:spPr/>
      <dgm:t>
        <a:bodyPr/>
        <a:lstStyle/>
        <a:p>
          <a:endParaRPr lang="en-US"/>
        </a:p>
      </dgm:t>
    </dgm:pt>
    <dgm:pt modelId="{BBF12F99-28E6-4C3E-8A48-C034626326B2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Project Managed by: </a:t>
          </a:r>
          <a:r>
            <a:rPr lang="en-US" err="1">
              <a:latin typeface="+mn-lt"/>
              <a:cs typeface="Times New Roman"/>
            </a:rPr>
            <a:t>Genex</a:t>
          </a:r>
          <a:r>
            <a:rPr lang="en-US">
              <a:latin typeface="+mn-lt"/>
              <a:cs typeface="Times New Roman"/>
            </a:rPr>
            <a:t> Power</a:t>
          </a:r>
        </a:p>
      </dgm:t>
    </dgm:pt>
    <dgm:pt modelId="{0F14C567-922E-4A26-BCE6-DE6C186015C6}" type="parTrans" cxnId="{EB2C7042-BBC3-41C2-91CD-36E9A0278364}">
      <dgm:prSet/>
      <dgm:spPr/>
      <dgm:t>
        <a:bodyPr/>
        <a:lstStyle/>
        <a:p>
          <a:endParaRPr lang="en-AU"/>
        </a:p>
      </dgm:t>
    </dgm:pt>
    <dgm:pt modelId="{9BB1ECC3-8EB8-4308-B563-71D9DA890C19}" type="sibTrans" cxnId="{EB2C7042-BBC3-41C2-91CD-36E9A0278364}">
      <dgm:prSet/>
      <dgm:spPr/>
      <dgm:t>
        <a:bodyPr/>
        <a:lstStyle/>
        <a:p>
          <a:endParaRPr lang="en-US"/>
        </a:p>
      </dgm:t>
    </dgm:pt>
    <dgm:pt modelId="{D8D750F4-312F-4C46-A6DF-01421B519063}">
      <dgm:prSet phldr="0"/>
      <dgm:spPr/>
      <dgm:t>
        <a:bodyPr/>
        <a:lstStyle/>
        <a:p>
          <a:pPr rtl="0"/>
          <a:r>
            <a:rPr lang="en-US">
              <a:latin typeface="+mn-lt"/>
              <a:cs typeface="Times New Roman"/>
            </a:rPr>
            <a:t>Location: Kidston, Queensland, Australia</a:t>
          </a:r>
        </a:p>
      </dgm:t>
    </dgm:pt>
    <dgm:pt modelId="{B5EC0F88-1B12-40BD-85AA-9ED6288C6204}" type="parTrans" cxnId="{229ECC63-1D21-4225-B1B3-87AB4365679E}">
      <dgm:prSet/>
      <dgm:spPr/>
      <dgm:t>
        <a:bodyPr/>
        <a:lstStyle/>
        <a:p>
          <a:endParaRPr lang="en-AU"/>
        </a:p>
      </dgm:t>
    </dgm:pt>
    <dgm:pt modelId="{0B653064-FDF6-401B-8008-B6DC81E54D94}" type="sibTrans" cxnId="{229ECC63-1D21-4225-B1B3-87AB4365679E}">
      <dgm:prSet/>
      <dgm:spPr/>
      <dgm:t>
        <a:bodyPr/>
        <a:lstStyle/>
        <a:p>
          <a:endParaRPr lang="en-US"/>
        </a:p>
      </dgm:t>
    </dgm:pt>
    <dgm:pt modelId="{3477DFB4-E9F2-483E-8BC7-E6E4CBB1B60C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Reduces CO2 emissions by 100,000 </a:t>
          </a:r>
          <a:r>
            <a:rPr lang="en-US" err="1">
              <a:latin typeface="+mn-lt"/>
              <a:cs typeface="Times New Roman"/>
            </a:rPr>
            <a:t>tonnes</a:t>
          </a:r>
          <a:r>
            <a:rPr lang="en-US">
              <a:latin typeface="+mn-lt"/>
              <a:cs typeface="Times New Roman"/>
            </a:rPr>
            <a:t> each year</a:t>
          </a:r>
        </a:p>
      </dgm:t>
    </dgm:pt>
    <dgm:pt modelId="{5D77FBA2-0C7D-427F-84F0-FD26E9905387}" type="parTrans" cxnId="{0A42EDB2-26D6-437A-AD92-14A95CDE0F77}">
      <dgm:prSet/>
      <dgm:spPr/>
      <dgm:t>
        <a:bodyPr/>
        <a:lstStyle/>
        <a:p>
          <a:endParaRPr lang="en-AU"/>
        </a:p>
      </dgm:t>
    </dgm:pt>
    <dgm:pt modelId="{CADAEE9E-7E07-4A22-BA4E-D469E294AD25}" type="sibTrans" cxnId="{0A42EDB2-26D6-437A-AD92-14A95CDE0F77}">
      <dgm:prSet/>
      <dgm:spPr/>
      <dgm:t>
        <a:bodyPr/>
        <a:lstStyle/>
        <a:p>
          <a:endParaRPr lang="en-US"/>
        </a:p>
      </dgm:t>
    </dgm:pt>
    <dgm:pt modelId="{5A57EB9F-83EF-445A-9535-AB09CB21A108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Innovative Technology:</a:t>
          </a:r>
        </a:p>
      </dgm:t>
    </dgm:pt>
    <dgm:pt modelId="{4059DBA3-FCC7-4CD4-93EF-AB6225443C93}" type="parTrans" cxnId="{91A6A846-68B1-418C-AA5E-374FA95E15A5}">
      <dgm:prSet/>
      <dgm:spPr/>
      <dgm:t>
        <a:bodyPr/>
        <a:lstStyle/>
        <a:p>
          <a:endParaRPr lang="en-AU"/>
        </a:p>
      </dgm:t>
    </dgm:pt>
    <dgm:pt modelId="{AE551DC5-A24E-42BF-9E5A-E7C0DA6F9654}" type="sibTrans" cxnId="{91A6A846-68B1-418C-AA5E-374FA95E15A5}">
      <dgm:prSet/>
      <dgm:spPr/>
      <dgm:t>
        <a:bodyPr/>
        <a:lstStyle/>
        <a:p>
          <a:endParaRPr lang="en-US"/>
        </a:p>
      </dgm:t>
    </dgm:pt>
    <dgm:pt modelId="{6EE04809-4E4A-4332-B16F-5805AFD1977D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Utilizes cutting-edge solar photovoltaic panels with tracking systems to maximize energy capture</a:t>
          </a:r>
        </a:p>
      </dgm:t>
    </dgm:pt>
    <dgm:pt modelId="{C5FFB4A7-9958-4234-889E-5178C19932F3}" type="parTrans" cxnId="{8B0F37D7-FD3F-4DEB-82CD-498BE7309AB6}">
      <dgm:prSet/>
      <dgm:spPr/>
      <dgm:t>
        <a:bodyPr/>
        <a:lstStyle/>
        <a:p>
          <a:endParaRPr lang="en-AU"/>
        </a:p>
      </dgm:t>
    </dgm:pt>
    <dgm:pt modelId="{FD027462-C617-48D9-9F20-DE4F9EA96768}" type="sibTrans" cxnId="{8B0F37D7-FD3F-4DEB-82CD-498BE7309AB6}">
      <dgm:prSet/>
      <dgm:spPr/>
      <dgm:t>
        <a:bodyPr/>
        <a:lstStyle/>
        <a:p>
          <a:endParaRPr lang="en-US"/>
        </a:p>
      </dgm:t>
    </dgm:pt>
    <dgm:pt modelId="{6379B345-E6F3-4F20-A6A0-A8D2B09F22DF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Essential electrical infrastructure includes inverters, transformers, and substations</a:t>
          </a:r>
        </a:p>
      </dgm:t>
    </dgm:pt>
    <dgm:pt modelId="{6D298516-B52F-407D-B703-3D6D64F1F95D}" type="parTrans" cxnId="{78FD66C7-B58C-473B-B4D9-7060ED0EE996}">
      <dgm:prSet/>
      <dgm:spPr/>
      <dgm:t>
        <a:bodyPr/>
        <a:lstStyle/>
        <a:p>
          <a:endParaRPr lang="en-AU"/>
        </a:p>
      </dgm:t>
    </dgm:pt>
    <dgm:pt modelId="{15D50D29-B507-49CF-A304-47D47789BE4A}" type="sibTrans" cxnId="{78FD66C7-B58C-473B-B4D9-7060ED0EE996}">
      <dgm:prSet/>
      <dgm:spPr/>
      <dgm:t>
        <a:bodyPr/>
        <a:lstStyle/>
        <a:p>
          <a:endParaRPr lang="en-US"/>
        </a:p>
      </dgm:t>
    </dgm:pt>
    <dgm:pt modelId="{991FB689-C10C-4144-AB16-F55BB65B393C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Strategic Significance:</a:t>
          </a:r>
        </a:p>
      </dgm:t>
    </dgm:pt>
    <dgm:pt modelId="{B56B5F0D-D13F-4A32-B4F7-42AF208CBC61}" type="parTrans" cxnId="{2CFFB096-4F0F-4E4F-A846-040C4E9D09FE}">
      <dgm:prSet/>
      <dgm:spPr/>
      <dgm:t>
        <a:bodyPr/>
        <a:lstStyle/>
        <a:p>
          <a:endParaRPr lang="en-AU"/>
        </a:p>
      </dgm:t>
    </dgm:pt>
    <dgm:pt modelId="{10CFBA54-06C1-458C-A4F0-0CEF2466A110}" type="sibTrans" cxnId="{2CFFB096-4F0F-4E4F-A846-040C4E9D09FE}">
      <dgm:prSet/>
      <dgm:spPr/>
      <dgm:t>
        <a:bodyPr/>
        <a:lstStyle/>
        <a:p>
          <a:endParaRPr lang="en-US"/>
        </a:p>
      </dgm:t>
    </dgm:pt>
    <dgm:pt modelId="{F5120BC8-A73D-4859-952B-FBA977D0519A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Aligns with national renewable energy goals, supported by the government and ARENA</a:t>
          </a:r>
        </a:p>
      </dgm:t>
    </dgm:pt>
    <dgm:pt modelId="{12A228FF-5258-4E6C-B8BD-A84E04F9C911}" type="parTrans" cxnId="{BEEA05EA-A486-4BC4-9851-5C916765F4F5}">
      <dgm:prSet/>
      <dgm:spPr/>
      <dgm:t>
        <a:bodyPr/>
        <a:lstStyle/>
        <a:p>
          <a:endParaRPr lang="en-AU"/>
        </a:p>
      </dgm:t>
    </dgm:pt>
    <dgm:pt modelId="{7B1F7418-01EE-446B-AB0D-F75CF87F50DF}" type="sibTrans" cxnId="{BEEA05EA-A486-4BC4-9851-5C916765F4F5}">
      <dgm:prSet/>
      <dgm:spPr/>
      <dgm:t>
        <a:bodyPr/>
        <a:lstStyle/>
        <a:p>
          <a:endParaRPr lang="en-US"/>
        </a:p>
      </dgm:t>
    </dgm:pt>
    <dgm:pt modelId="{A2DF1B3C-D62C-4FA7-97C4-277D34834E16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Utilizes a former mining site, reducing environmental footprint and leveraging existing infrastructure</a:t>
          </a:r>
        </a:p>
      </dgm:t>
    </dgm:pt>
    <dgm:pt modelId="{9257570B-6591-42C7-AF40-5E95954356DD}" type="parTrans" cxnId="{09DFA8A7-8F49-445B-BE63-8269572B3549}">
      <dgm:prSet/>
      <dgm:spPr/>
      <dgm:t>
        <a:bodyPr/>
        <a:lstStyle/>
        <a:p>
          <a:endParaRPr lang="en-AU"/>
        </a:p>
      </dgm:t>
    </dgm:pt>
    <dgm:pt modelId="{F8535D24-B791-4AC4-9FB1-A8D359A73188}" type="sibTrans" cxnId="{09DFA8A7-8F49-445B-BE63-8269572B3549}">
      <dgm:prSet/>
      <dgm:spPr/>
      <dgm:t>
        <a:bodyPr/>
        <a:lstStyle/>
        <a:p>
          <a:endParaRPr lang="en-US"/>
        </a:p>
      </dgm:t>
    </dgm:pt>
    <dgm:pt modelId="{C0DDCF5A-D0B6-471E-B1FA-C07E45763D94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Community and Environmental Benefits:</a:t>
          </a:r>
        </a:p>
      </dgm:t>
    </dgm:pt>
    <dgm:pt modelId="{452A3F2A-0A19-41E8-9553-599286DCC8D9}" type="parTrans" cxnId="{93F3B2D5-48CE-428E-A41F-8979EE88F804}">
      <dgm:prSet/>
      <dgm:spPr/>
      <dgm:t>
        <a:bodyPr/>
        <a:lstStyle/>
        <a:p>
          <a:endParaRPr lang="en-AU"/>
        </a:p>
      </dgm:t>
    </dgm:pt>
    <dgm:pt modelId="{5F1DB425-7B8F-410C-B7F6-D2D804F8330B}" type="sibTrans" cxnId="{93F3B2D5-48CE-428E-A41F-8979EE88F804}">
      <dgm:prSet/>
      <dgm:spPr/>
      <dgm:t>
        <a:bodyPr/>
        <a:lstStyle/>
        <a:p>
          <a:endParaRPr lang="en-US"/>
        </a:p>
      </dgm:t>
    </dgm:pt>
    <dgm:pt modelId="{8BCDA2F9-50F1-4884-8204-2F503595EAEE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Provides local jobs and economic boost during construction</a:t>
          </a:r>
        </a:p>
      </dgm:t>
    </dgm:pt>
    <dgm:pt modelId="{080A1AE2-ECAE-4786-9826-6D3213A15B1E}" type="parTrans" cxnId="{490DDCEA-1714-444D-AC9D-E9FF2054B77C}">
      <dgm:prSet/>
      <dgm:spPr/>
      <dgm:t>
        <a:bodyPr/>
        <a:lstStyle/>
        <a:p>
          <a:endParaRPr lang="en-AU"/>
        </a:p>
      </dgm:t>
    </dgm:pt>
    <dgm:pt modelId="{BC54B323-DAC4-4BF2-A716-6D508309A566}" type="sibTrans" cxnId="{490DDCEA-1714-444D-AC9D-E9FF2054B77C}">
      <dgm:prSet/>
      <dgm:spPr/>
      <dgm:t>
        <a:bodyPr/>
        <a:lstStyle/>
        <a:p>
          <a:endParaRPr lang="en-US"/>
        </a:p>
      </dgm:t>
    </dgm:pt>
    <dgm:pt modelId="{7B9B3421-E35A-4E82-8CAF-82A1C0D0ED04}" type="pres">
      <dgm:prSet presAssocID="{00E76824-7D38-46AD-9F5B-EF98829D131C}" presName="diagram" presStyleCnt="0">
        <dgm:presLayoutVars>
          <dgm:dir/>
          <dgm:resizeHandles val="exact"/>
        </dgm:presLayoutVars>
      </dgm:prSet>
      <dgm:spPr/>
    </dgm:pt>
    <dgm:pt modelId="{35CDD6CE-EB94-41EA-89C1-60E4A5D4FDE5}" type="pres">
      <dgm:prSet presAssocID="{BBF12F99-28E6-4C3E-8A48-C034626326B2}" presName="node" presStyleLbl="node1" presStyleIdx="0" presStyleCnt="6">
        <dgm:presLayoutVars>
          <dgm:bulletEnabled val="1"/>
        </dgm:presLayoutVars>
      </dgm:prSet>
      <dgm:spPr/>
    </dgm:pt>
    <dgm:pt modelId="{E4AAF155-2250-4BE2-A1EA-FAADA22C3FA2}" type="pres">
      <dgm:prSet presAssocID="{9BB1ECC3-8EB8-4308-B563-71D9DA890C19}" presName="sibTrans" presStyleCnt="0"/>
      <dgm:spPr/>
    </dgm:pt>
    <dgm:pt modelId="{C224E27D-0D01-4DB2-A3F2-7120A80412F5}" type="pres">
      <dgm:prSet presAssocID="{D8D750F4-312F-4C46-A6DF-01421B519063}" presName="node" presStyleLbl="node1" presStyleIdx="1" presStyleCnt="6">
        <dgm:presLayoutVars>
          <dgm:bulletEnabled val="1"/>
        </dgm:presLayoutVars>
      </dgm:prSet>
      <dgm:spPr/>
    </dgm:pt>
    <dgm:pt modelId="{7C9A045A-8300-4272-AD16-D840043EDEEF}" type="pres">
      <dgm:prSet presAssocID="{0B653064-FDF6-401B-8008-B6DC81E54D94}" presName="sibTrans" presStyleCnt="0"/>
      <dgm:spPr/>
    </dgm:pt>
    <dgm:pt modelId="{B48F6785-DECC-4DE7-9618-956ABB55D052}" type="pres">
      <dgm:prSet presAssocID="{D2AA2498-AA97-4643-B81D-15938D1734F1}" presName="node" presStyleLbl="node1" presStyleIdx="2" presStyleCnt="6">
        <dgm:presLayoutVars>
          <dgm:bulletEnabled val="1"/>
        </dgm:presLayoutVars>
      </dgm:prSet>
      <dgm:spPr/>
    </dgm:pt>
    <dgm:pt modelId="{9DE1DB7E-18AC-4A4A-A30C-B3EB11B81207}" type="pres">
      <dgm:prSet presAssocID="{C53B3814-6DDA-44D2-83C2-3ECB7C85C6CF}" presName="sibTrans" presStyleCnt="0"/>
      <dgm:spPr/>
    </dgm:pt>
    <dgm:pt modelId="{15BA51DD-1E88-4029-99D9-379E281125A9}" type="pres">
      <dgm:prSet presAssocID="{5A57EB9F-83EF-445A-9535-AB09CB21A108}" presName="node" presStyleLbl="node1" presStyleIdx="3" presStyleCnt="6">
        <dgm:presLayoutVars>
          <dgm:bulletEnabled val="1"/>
        </dgm:presLayoutVars>
      </dgm:prSet>
      <dgm:spPr/>
    </dgm:pt>
    <dgm:pt modelId="{7CA0455F-4580-4C32-99D2-D027AEDAAD90}" type="pres">
      <dgm:prSet presAssocID="{AE551DC5-A24E-42BF-9E5A-E7C0DA6F9654}" presName="sibTrans" presStyleCnt="0"/>
      <dgm:spPr/>
    </dgm:pt>
    <dgm:pt modelId="{A829CFB4-F394-4F26-832B-E8CBF1A848A5}" type="pres">
      <dgm:prSet presAssocID="{991FB689-C10C-4144-AB16-F55BB65B393C}" presName="node" presStyleLbl="node1" presStyleIdx="4" presStyleCnt="6">
        <dgm:presLayoutVars>
          <dgm:bulletEnabled val="1"/>
        </dgm:presLayoutVars>
      </dgm:prSet>
      <dgm:spPr/>
    </dgm:pt>
    <dgm:pt modelId="{CABE25F3-E355-4EA2-9A54-6985FA708074}" type="pres">
      <dgm:prSet presAssocID="{10CFBA54-06C1-458C-A4F0-0CEF2466A110}" presName="sibTrans" presStyleCnt="0"/>
      <dgm:spPr/>
    </dgm:pt>
    <dgm:pt modelId="{10FB9678-F857-410B-82D2-0F3689D6936A}" type="pres">
      <dgm:prSet presAssocID="{C0DDCF5A-D0B6-471E-B1FA-C07E45763D94}" presName="node" presStyleLbl="node1" presStyleIdx="5" presStyleCnt="6">
        <dgm:presLayoutVars>
          <dgm:bulletEnabled val="1"/>
        </dgm:presLayoutVars>
      </dgm:prSet>
      <dgm:spPr/>
    </dgm:pt>
  </dgm:ptLst>
  <dgm:cxnLst>
    <dgm:cxn modelId="{436E291F-12E4-45B2-BDA1-DAA040D077B9}" srcId="{00E76824-7D38-46AD-9F5B-EF98829D131C}" destId="{D2AA2498-AA97-4643-B81D-15938D1734F1}" srcOrd="2" destOrd="0" parTransId="{26F50F97-7160-4534-90FC-01B941B75FCE}" sibTransId="{C53B3814-6DDA-44D2-83C2-3ECB7C85C6CF}"/>
    <dgm:cxn modelId="{5B87BB31-C5AD-47BE-A8BE-2287DCA958D7}" type="presOf" srcId="{991FB689-C10C-4144-AB16-F55BB65B393C}" destId="{A829CFB4-F394-4F26-832B-E8CBF1A848A5}" srcOrd="0" destOrd="0" presId="urn:microsoft.com/office/officeart/2005/8/layout/default"/>
    <dgm:cxn modelId="{7A3EEC3C-E63F-44DE-B59F-968BE59A3233}" type="presOf" srcId="{91A805DC-A1FA-4209-A112-FCD10B4C78AF}" destId="{10FB9678-F857-410B-82D2-0F3689D6936A}" srcOrd="0" destOrd="2" presId="urn:microsoft.com/office/officeart/2005/8/layout/default"/>
    <dgm:cxn modelId="{EB2C7042-BBC3-41C2-91CD-36E9A0278364}" srcId="{00E76824-7D38-46AD-9F5B-EF98829D131C}" destId="{BBF12F99-28E6-4C3E-8A48-C034626326B2}" srcOrd="0" destOrd="0" parTransId="{0F14C567-922E-4A26-BCE6-DE6C186015C6}" sibTransId="{9BB1ECC3-8EB8-4308-B563-71D9DA890C19}"/>
    <dgm:cxn modelId="{91A6A846-68B1-418C-AA5E-374FA95E15A5}" srcId="{00E76824-7D38-46AD-9F5B-EF98829D131C}" destId="{5A57EB9F-83EF-445A-9535-AB09CB21A108}" srcOrd="3" destOrd="0" parTransId="{4059DBA3-FCC7-4CD4-93EF-AB6225443C93}" sibTransId="{AE551DC5-A24E-42BF-9E5A-E7C0DA6F9654}"/>
    <dgm:cxn modelId="{03BAB94D-AEC7-491D-BF67-3B699DE93189}" srcId="{C0DDCF5A-D0B6-471E-B1FA-C07E45763D94}" destId="{91A805DC-A1FA-4209-A112-FCD10B4C78AF}" srcOrd="1" destOrd="0" parTransId="{7D069815-3610-4F21-BC53-2B462891A00C}" sibTransId="{A2880EE3-1D64-4767-9C11-623FE410EF19}"/>
    <dgm:cxn modelId="{30754E4F-F47D-4FA0-BAED-CA7686302976}" type="presOf" srcId="{08503BAF-8FFF-40D4-BEDD-CD348C3DDE36}" destId="{B48F6785-DECC-4DE7-9618-956ABB55D052}" srcOrd="0" destOrd="1" presId="urn:microsoft.com/office/officeart/2005/8/layout/default"/>
    <dgm:cxn modelId="{229ECC63-1D21-4225-B1B3-87AB4365679E}" srcId="{00E76824-7D38-46AD-9F5B-EF98829D131C}" destId="{D8D750F4-312F-4C46-A6DF-01421B519063}" srcOrd="1" destOrd="0" parTransId="{B5EC0F88-1B12-40BD-85AA-9ED6288C6204}" sibTransId="{0B653064-FDF6-401B-8008-B6DC81E54D94}"/>
    <dgm:cxn modelId="{36F9BE6D-CCBD-4179-966F-F1C11EF98683}" type="presOf" srcId="{D2AA2498-AA97-4643-B81D-15938D1734F1}" destId="{B48F6785-DECC-4DE7-9618-956ABB55D052}" srcOrd="0" destOrd="0" presId="urn:microsoft.com/office/officeart/2005/8/layout/default"/>
    <dgm:cxn modelId="{14A2AF84-7976-4A19-B409-228E03DE7BBC}" type="presOf" srcId="{C0DDCF5A-D0B6-471E-B1FA-C07E45763D94}" destId="{10FB9678-F857-410B-82D2-0F3689D6936A}" srcOrd="0" destOrd="0" presId="urn:microsoft.com/office/officeart/2005/8/layout/default"/>
    <dgm:cxn modelId="{6AAB248F-EDD0-48D0-9169-45636709AB93}" type="presOf" srcId="{5A57EB9F-83EF-445A-9535-AB09CB21A108}" destId="{15BA51DD-1E88-4029-99D9-379E281125A9}" srcOrd="0" destOrd="0" presId="urn:microsoft.com/office/officeart/2005/8/layout/default"/>
    <dgm:cxn modelId="{2680C291-5EAB-4AA2-9A05-BF83AED6B528}" type="presOf" srcId="{6EE04809-4E4A-4332-B16F-5805AFD1977D}" destId="{15BA51DD-1E88-4029-99D9-379E281125A9}" srcOrd="0" destOrd="1" presId="urn:microsoft.com/office/officeart/2005/8/layout/default"/>
    <dgm:cxn modelId="{90B5F891-22EC-4BB7-9281-F3A583EB872B}" type="presOf" srcId="{00E76824-7D38-46AD-9F5B-EF98829D131C}" destId="{7B9B3421-E35A-4E82-8CAF-82A1C0D0ED04}" srcOrd="0" destOrd="0" presId="urn:microsoft.com/office/officeart/2005/8/layout/default"/>
    <dgm:cxn modelId="{2CFFB096-4F0F-4E4F-A846-040C4E9D09FE}" srcId="{00E76824-7D38-46AD-9F5B-EF98829D131C}" destId="{991FB689-C10C-4144-AB16-F55BB65B393C}" srcOrd="4" destOrd="0" parTransId="{B56B5F0D-D13F-4A32-B4F7-42AF208CBC61}" sibTransId="{10CFBA54-06C1-458C-A4F0-0CEF2466A110}"/>
    <dgm:cxn modelId="{C11CC3A0-4CA3-466A-9174-E9757E587E91}" srcId="{D2AA2498-AA97-4643-B81D-15938D1734F1}" destId="{08503BAF-8FFF-40D4-BEDD-CD348C3DDE36}" srcOrd="0" destOrd="0" parTransId="{3DADAEB7-E700-423B-B4BC-3523741CC4AE}" sibTransId="{7CE3077E-D7C0-45AC-8FBB-F8FD1C41F1BD}"/>
    <dgm:cxn modelId="{09DFA8A7-8F49-445B-BE63-8269572B3549}" srcId="{991FB689-C10C-4144-AB16-F55BB65B393C}" destId="{A2DF1B3C-D62C-4FA7-97C4-277D34834E16}" srcOrd="1" destOrd="0" parTransId="{9257570B-6591-42C7-AF40-5E95954356DD}" sibTransId="{F8535D24-B791-4AC4-9FB1-A8D359A73188}"/>
    <dgm:cxn modelId="{0A42EDB2-26D6-437A-AD92-14A95CDE0F77}" srcId="{D2AA2498-AA97-4643-B81D-15938D1734F1}" destId="{3477DFB4-E9F2-483E-8BC7-E6E4CBB1B60C}" srcOrd="1" destOrd="0" parTransId="{5D77FBA2-0C7D-427F-84F0-FD26E9905387}" sibTransId="{CADAEE9E-7E07-4A22-BA4E-D469E294AD25}"/>
    <dgm:cxn modelId="{3F4A4CB3-2BE1-477B-9076-04C75F1DA3AD}" type="presOf" srcId="{F5120BC8-A73D-4859-952B-FBA977D0519A}" destId="{A829CFB4-F394-4F26-832B-E8CBF1A848A5}" srcOrd="0" destOrd="1" presId="urn:microsoft.com/office/officeart/2005/8/layout/default"/>
    <dgm:cxn modelId="{6573C2BA-61F8-4F32-AC58-860F6679E478}" type="presOf" srcId="{BBF12F99-28E6-4C3E-8A48-C034626326B2}" destId="{35CDD6CE-EB94-41EA-89C1-60E4A5D4FDE5}" srcOrd="0" destOrd="0" presId="urn:microsoft.com/office/officeart/2005/8/layout/default"/>
    <dgm:cxn modelId="{78FD66C7-B58C-473B-B4D9-7060ED0EE996}" srcId="{5A57EB9F-83EF-445A-9535-AB09CB21A108}" destId="{6379B345-E6F3-4F20-A6A0-A8D2B09F22DF}" srcOrd="1" destOrd="0" parTransId="{6D298516-B52F-407D-B703-3D6D64F1F95D}" sibTransId="{15D50D29-B507-49CF-A304-47D47789BE4A}"/>
    <dgm:cxn modelId="{56B4A7CC-A63A-4EE3-99D6-A5CB25937189}" type="presOf" srcId="{D8D750F4-312F-4C46-A6DF-01421B519063}" destId="{C224E27D-0D01-4DB2-A3F2-7120A80412F5}" srcOrd="0" destOrd="0" presId="urn:microsoft.com/office/officeart/2005/8/layout/default"/>
    <dgm:cxn modelId="{93F3B2D5-48CE-428E-A41F-8979EE88F804}" srcId="{00E76824-7D38-46AD-9F5B-EF98829D131C}" destId="{C0DDCF5A-D0B6-471E-B1FA-C07E45763D94}" srcOrd="5" destOrd="0" parTransId="{452A3F2A-0A19-41E8-9553-599286DCC8D9}" sibTransId="{5F1DB425-7B8F-410C-B7F6-D2D804F8330B}"/>
    <dgm:cxn modelId="{8B0F37D7-FD3F-4DEB-82CD-498BE7309AB6}" srcId="{5A57EB9F-83EF-445A-9535-AB09CB21A108}" destId="{6EE04809-4E4A-4332-B16F-5805AFD1977D}" srcOrd="0" destOrd="0" parTransId="{C5FFB4A7-9958-4234-889E-5178C19932F3}" sibTransId="{FD027462-C617-48D9-9F20-DE4F9EA96768}"/>
    <dgm:cxn modelId="{C271B3DA-D797-472B-8A17-454CC8D54CEE}" type="presOf" srcId="{6379B345-E6F3-4F20-A6A0-A8D2B09F22DF}" destId="{15BA51DD-1E88-4029-99D9-379E281125A9}" srcOrd="0" destOrd="2" presId="urn:microsoft.com/office/officeart/2005/8/layout/default"/>
    <dgm:cxn modelId="{BBCE5EE0-4ED8-40FD-807D-FF21A7FBA60E}" type="presOf" srcId="{8BCDA2F9-50F1-4884-8204-2F503595EAEE}" destId="{10FB9678-F857-410B-82D2-0F3689D6936A}" srcOrd="0" destOrd="1" presId="urn:microsoft.com/office/officeart/2005/8/layout/default"/>
    <dgm:cxn modelId="{B31810E7-D9BD-4695-824A-DB91C1AEA285}" type="presOf" srcId="{3477DFB4-E9F2-483E-8BC7-E6E4CBB1B60C}" destId="{B48F6785-DECC-4DE7-9618-956ABB55D052}" srcOrd="0" destOrd="2" presId="urn:microsoft.com/office/officeart/2005/8/layout/default"/>
    <dgm:cxn modelId="{BEEA05EA-A486-4BC4-9851-5C916765F4F5}" srcId="{991FB689-C10C-4144-AB16-F55BB65B393C}" destId="{F5120BC8-A73D-4859-952B-FBA977D0519A}" srcOrd="0" destOrd="0" parTransId="{12A228FF-5258-4E6C-B8BD-A84E04F9C911}" sibTransId="{7B1F7418-01EE-446B-AB0D-F75CF87F50DF}"/>
    <dgm:cxn modelId="{490DDCEA-1714-444D-AC9D-E9FF2054B77C}" srcId="{C0DDCF5A-D0B6-471E-B1FA-C07E45763D94}" destId="{8BCDA2F9-50F1-4884-8204-2F503595EAEE}" srcOrd="0" destOrd="0" parTransId="{080A1AE2-ECAE-4786-9826-6D3213A15B1E}" sibTransId="{BC54B323-DAC4-4BF2-A716-6D508309A566}"/>
    <dgm:cxn modelId="{3563A9F4-61AE-430E-9367-30952B3E0025}" type="presOf" srcId="{A2DF1B3C-D62C-4FA7-97C4-277D34834E16}" destId="{A829CFB4-F394-4F26-832B-E8CBF1A848A5}" srcOrd="0" destOrd="2" presId="urn:microsoft.com/office/officeart/2005/8/layout/default"/>
    <dgm:cxn modelId="{33B86381-5006-4281-8072-0B33C02391A6}" type="presParOf" srcId="{7B9B3421-E35A-4E82-8CAF-82A1C0D0ED04}" destId="{35CDD6CE-EB94-41EA-89C1-60E4A5D4FDE5}" srcOrd="0" destOrd="0" presId="urn:microsoft.com/office/officeart/2005/8/layout/default"/>
    <dgm:cxn modelId="{50F550DF-39DF-484C-88DB-14A4EC86C959}" type="presParOf" srcId="{7B9B3421-E35A-4E82-8CAF-82A1C0D0ED04}" destId="{E4AAF155-2250-4BE2-A1EA-FAADA22C3FA2}" srcOrd="1" destOrd="0" presId="urn:microsoft.com/office/officeart/2005/8/layout/default"/>
    <dgm:cxn modelId="{4A85D81E-3425-49E0-982B-DF7236BC8691}" type="presParOf" srcId="{7B9B3421-E35A-4E82-8CAF-82A1C0D0ED04}" destId="{C224E27D-0D01-4DB2-A3F2-7120A80412F5}" srcOrd="2" destOrd="0" presId="urn:microsoft.com/office/officeart/2005/8/layout/default"/>
    <dgm:cxn modelId="{C532A6FD-3E7A-43E4-A3D3-0E0A8B4EAC9D}" type="presParOf" srcId="{7B9B3421-E35A-4E82-8CAF-82A1C0D0ED04}" destId="{7C9A045A-8300-4272-AD16-D840043EDEEF}" srcOrd="3" destOrd="0" presId="urn:microsoft.com/office/officeart/2005/8/layout/default"/>
    <dgm:cxn modelId="{3115E842-60AA-4E69-AF89-C79598476BA5}" type="presParOf" srcId="{7B9B3421-E35A-4E82-8CAF-82A1C0D0ED04}" destId="{B48F6785-DECC-4DE7-9618-956ABB55D052}" srcOrd="4" destOrd="0" presId="urn:microsoft.com/office/officeart/2005/8/layout/default"/>
    <dgm:cxn modelId="{028046B7-2754-4C39-A01B-CC4F1ABFD06E}" type="presParOf" srcId="{7B9B3421-E35A-4E82-8CAF-82A1C0D0ED04}" destId="{9DE1DB7E-18AC-4A4A-A30C-B3EB11B81207}" srcOrd="5" destOrd="0" presId="urn:microsoft.com/office/officeart/2005/8/layout/default"/>
    <dgm:cxn modelId="{CC75FA80-FC75-4674-A5CF-36EEE1874231}" type="presParOf" srcId="{7B9B3421-E35A-4E82-8CAF-82A1C0D0ED04}" destId="{15BA51DD-1E88-4029-99D9-379E281125A9}" srcOrd="6" destOrd="0" presId="urn:microsoft.com/office/officeart/2005/8/layout/default"/>
    <dgm:cxn modelId="{588B39B4-5C41-4B85-9481-760F240FA245}" type="presParOf" srcId="{7B9B3421-E35A-4E82-8CAF-82A1C0D0ED04}" destId="{7CA0455F-4580-4C32-99D2-D027AEDAAD90}" srcOrd="7" destOrd="0" presId="urn:microsoft.com/office/officeart/2005/8/layout/default"/>
    <dgm:cxn modelId="{FFCAB5CA-F282-4C5B-8FA6-E89D38EAB7C2}" type="presParOf" srcId="{7B9B3421-E35A-4E82-8CAF-82A1C0D0ED04}" destId="{A829CFB4-F394-4F26-832B-E8CBF1A848A5}" srcOrd="8" destOrd="0" presId="urn:microsoft.com/office/officeart/2005/8/layout/default"/>
    <dgm:cxn modelId="{61D812C6-10E7-481B-BFC1-130C43B2D661}" type="presParOf" srcId="{7B9B3421-E35A-4E82-8CAF-82A1C0D0ED04}" destId="{CABE25F3-E355-4EA2-9A54-6985FA708074}" srcOrd="9" destOrd="0" presId="urn:microsoft.com/office/officeart/2005/8/layout/default"/>
    <dgm:cxn modelId="{E6DF607E-6203-4925-B4B5-0F4D5C2EDD76}" type="presParOf" srcId="{7B9B3421-E35A-4E82-8CAF-82A1C0D0ED04}" destId="{10FB9678-F857-410B-82D2-0F3689D6936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BEF6491-B888-4A0B-A9D2-08A8BC1A78C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E5E92B-C25F-4077-BA37-CF7539B6CC9A}">
      <dgm:prSet/>
      <dgm:spPr/>
      <dgm:t>
        <a:bodyPr/>
        <a:lstStyle/>
        <a:p>
          <a:r>
            <a:rPr lang="en-US"/>
            <a:t>Equipment sourced from international suppliers like First Solar , SMA , and NEXTracker</a:t>
          </a:r>
        </a:p>
      </dgm:t>
    </dgm:pt>
    <dgm:pt modelId="{BE100402-15CE-4EBD-B5F5-EB39C527E8F6}" type="parTrans" cxnId="{CBCEB19F-E009-4B89-BDBF-1B6AA486EFA0}">
      <dgm:prSet/>
      <dgm:spPr/>
      <dgm:t>
        <a:bodyPr/>
        <a:lstStyle/>
        <a:p>
          <a:endParaRPr lang="en-US"/>
        </a:p>
      </dgm:t>
    </dgm:pt>
    <dgm:pt modelId="{576A2249-1C54-4E11-84C8-B4E420B4CA8D}" type="sibTrans" cxnId="{CBCEB19F-E009-4B89-BDBF-1B6AA486EFA0}">
      <dgm:prSet/>
      <dgm:spPr/>
      <dgm:t>
        <a:bodyPr/>
        <a:lstStyle/>
        <a:p>
          <a:endParaRPr lang="en-US"/>
        </a:p>
      </dgm:t>
    </dgm:pt>
    <dgm:pt modelId="{35ACE0F1-118D-4477-B7A8-B079B8C855FD}">
      <dgm:prSet/>
      <dgm:spPr/>
      <dgm:t>
        <a:bodyPr/>
        <a:lstStyle/>
        <a:p>
          <a:r>
            <a:rPr lang="en-US"/>
            <a:t>Foreign exchange financial risk introduced additional complexities for project financing</a:t>
          </a:r>
        </a:p>
      </dgm:t>
    </dgm:pt>
    <dgm:pt modelId="{2F82DCE4-0CFD-40B1-925E-CBF2C1E6934C}" type="parTrans" cxnId="{54824E40-5E19-44C1-8902-142206EABBEC}">
      <dgm:prSet/>
      <dgm:spPr/>
      <dgm:t>
        <a:bodyPr/>
        <a:lstStyle/>
        <a:p>
          <a:endParaRPr lang="en-US"/>
        </a:p>
      </dgm:t>
    </dgm:pt>
    <dgm:pt modelId="{3174B896-9C6D-4EEB-BBFF-5981FB522AC8}" type="sibTrans" cxnId="{54824E40-5E19-44C1-8902-142206EABBEC}">
      <dgm:prSet/>
      <dgm:spPr/>
      <dgm:t>
        <a:bodyPr/>
        <a:lstStyle/>
        <a:p>
          <a:endParaRPr lang="en-US"/>
        </a:p>
      </dgm:t>
    </dgm:pt>
    <dgm:pt modelId="{2251AF79-FCB5-4B0C-B4B7-7F4999B0E9D7}">
      <dgm:prSet/>
      <dgm:spPr/>
      <dgm:t>
        <a:bodyPr/>
        <a:lstStyle/>
        <a:p>
          <a:r>
            <a:rPr lang="en-US"/>
            <a:t>Inexperienced teams heightened risks due to uncertainty in costs and lack of historical data on similar projects</a:t>
          </a:r>
        </a:p>
      </dgm:t>
    </dgm:pt>
    <dgm:pt modelId="{E2FCD4D5-264D-4C32-A0F1-FD25D9D2BD5C}" type="parTrans" cxnId="{DC314F6C-7C3D-48FE-B6CB-F24BAA0F206D}">
      <dgm:prSet/>
      <dgm:spPr/>
      <dgm:t>
        <a:bodyPr/>
        <a:lstStyle/>
        <a:p>
          <a:endParaRPr lang="en-US"/>
        </a:p>
      </dgm:t>
    </dgm:pt>
    <dgm:pt modelId="{5814BD23-A7DF-4384-94E7-EA3FB4897875}" type="sibTrans" cxnId="{DC314F6C-7C3D-48FE-B6CB-F24BAA0F206D}">
      <dgm:prSet/>
      <dgm:spPr/>
      <dgm:t>
        <a:bodyPr/>
        <a:lstStyle/>
        <a:p>
          <a:endParaRPr lang="en-US"/>
        </a:p>
      </dgm:t>
    </dgm:pt>
    <dgm:pt modelId="{1AAEC317-0A01-41B3-98B6-1E1F24F4C44C}" type="pres">
      <dgm:prSet presAssocID="{0BEF6491-B888-4A0B-A9D2-08A8BC1A78C3}" presName="root" presStyleCnt="0">
        <dgm:presLayoutVars>
          <dgm:dir/>
          <dgm:resizeHandles val="exact"/>
        </dgm:presLayoutVars>
      </dgm:prSet>
      <dgm:spPr/>
    </dgm:pt>
    <dgm:pt modelId="{00C1BF32-D27B-4B34-AA8C-D448C839AA4A}" type="pres">
      <dgm:prSet presAssocID="{4EE5E92B-C25F-4077-BA37-CF7539B6CC9A}" presName="compNode" presStyleCnt="0"/>
      <dgm:spPr/>
    </dgm:pt>
    <dgm:pt modelId="{43AC7702-D706-454E-B02C-ED51E4CE0F7A}" type="pres">
      <dgm:prSet presAssocID="{4EE5E92B-C25F-4077-BA37-CF7539B6CC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CD459CFE-0BFC-4540-AFEE-5BAC79AD663F}" type="pres">
      <dgm:prSet presAssocID="{4EE5E92B-C25F-4077-BA37-CF7539B6CC9A}" presName="spaceRect" presStyleCnt="0"/>
      <dgm:spPr/>
    </dgm:pt>
    <dgm:pt modelId="{D7DB1C36-75B9-4652-846A-B4EECF658966}" type="pres">
      <dgm:prSet presAssocID="{4EE5E92B-C25F-4077-BA37-CF7539B6CC9A}" presName="textRect" presStyleLbl="revTx" presStyleIdx="0" presStyleCnt="3">
        <dgm:presLayoutVars>
          <dgm:chMax val="1"/>
          <dgm:chPref val="1"/>
        </dgm:presLayoutVars>
      </dgm:prSet>
      <dgm:spPr/>
    </dgm:pt>
    <dgm:pt modelId="{5E1B1F9F-6350-49CA-AA50-E1D1BCECF3B8}" type="pres">
      <dgm:prSet presAssocID="{576A2249-1C54-4E11-84C8-B4E420B4CA8D}" presName="sibTrans" presStyleCnt="0"/>
      <dgm:spPr/>
    </dgm:pt>
    <dgm:pt modelId="{0690FA5F-C6A7-441D-80DD-3B997E7D301B}" type="pres">
      <dgm:prSet presAssocID="{35ACE0F1-118D-4477-B7A8-B079B8C855FD}" presName="compNode" presStyleCnt="0"/>
      <dgm:spPr/>
    </dgm:pt>
    <dgm:pt modelId="{6E845C9B-6A82-488A-A5FD-4D465E8D7062}" type="pres">
      <dgm:prSet presAssocID="{35ACE0F1-118D-4477-B7A8-B079B8C855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C33AD4E-B027-4462-A3EA-31F3282A3111}" type="pres">
      <dgm:prSet presAssocID="{35ACE0F1-118D-4477-B7A8-B079B8C855FD}" presName="spaceRect" presStyleCnt="0"/>
      <dgm:spPr/>
    </dgm:pt>
    <dgm:pt modelId="{524CA005-F0EF-4A30-A381-D5F5B0887771}" type="pres">
      <dgm:prSet presAssocID="{35ACE0F1-118D-4477-B7A8-B079B8C855FD}" presName="textRect" presStyleLbl="revTx" presStyleIdx="1" presStyleCnt="3">
        <dgm:presLayoutVars>
          <dgm:chMax val="1"/>
          <dgm:chPref val="1"/>
        </dgm:presLayoutVars>
      </dgm:prSet>
      <dgm:spPr/>
    </dgm:pt>
    <dgm:pt modelId="{70805F71-9752-4714-87DB-0BBE5DB09E56}" type="pres">
      <dgm:prSet presAssocID="{3174B896-9C6D-4EEB-BBFF-5981FB522AC8}" presName="sibTrans" presStyleCnt="0"/>
      <dgm:spPr/>
    </dgm:pt>
    <dgm:pt modelId="{345F95D0-7207-4E29-82F9-16EBACE5EEA8}" type="pres">
      <dgm:prSet presAssocID="{2251AF79-FCB5-4B0C-B4B7-7F4999B0E9D7}" presName="compNode" presStyleCnt="0"/>
      <dgm:spPr/>
    </dgm:pt>
    <dgm:pt modelId="{4361438E-FEE2-4A04-BEF8-138517B3E1D5}" type="pres">
      <dgm:prSet presAssocID="{2251AF79-FCB5-4B0C-B4B7-7F4999B0E9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99DC64E-6B21-4B89-8FE2-2065C2A047B9}" type="pres">
      <dgm:prSet presAssocID="{2251AF79-FCB5-4B0C-B4B7-7F4999B0E9D7}" presName="spaceRect" presStyleCnt="0"/>
      <dgm:spPr/>
    </dgm:pt>
    <dgm:pt modelId="{CBCEB6C1-7474-415D-8F6C-82828DA7A1DA}" type="pres">
      <dgm:prSet presAssocID="{2251AF79-FCB5-4B0C-B4B7-7F4999B0E9D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824E40-5E19-44C1-8902-142206EABBEC}" srcId="{0BEF6491-B888-4A0B-A9D2-08A8BC1A78C3}" destId="{35ACE0F1-118D-4477-B7A8-B079B8C855FD}" srcOrd="1" destOrd="0" parTransId="{2F82DCE4-0CFD-40B1-925E-CBF2C1E6934C}" sibTransId="{3174B896-9C6D-4EEB-BBFF-5981FB522AC8}"/>
    <dgm:cxn modelId="{99366659-2670-4448-8491-714078DBA899}" type="presOf" srcId="{4EE5E92B-C25F-4077-BA37-CF7539B6CC9A}" destId="{D7DB1C36-75B9-4652-846A-B4EECF658966}" srcOrd="0" destOrd="0" presId="urn:microsoft.com/office/officeart/2018/2/layout/IconLabelList"/>
    <dgm:cxn modelId="{DC314F6C-7C3D-48FE-B6CB-F24BAA0F206D}" srcId="{0BEF6491-B888-4A0B-A9D2-08A8BC1A78C3}" destId="{2251AF79-FCB5-4B0C-B4B7-7F4999B0E9D7}" srcOrd="2" destOrd="0" parTransId="{E2FCD4D5-264D-4C32-A0F1-FD25D9D2BD5C}" sibTransId="{5814BD23-A7DF-4384-94E7-EA3FB4897875}"/>
    <dgm:cxn modelId="{F09A7279-E5F7-429C-809F-9A66246A73F7}" type="presOf" srcId="{35ACE0F1-118D-4477-B7A8-B079B8C855FD}" destId="{524CA005-F0EF-4A30-A381-D5F5B0887771}" srcOrd="0" destOrd="0" presId="urn:microsoft.com/office/officeart/2018/2/layout/IconLabelList"/>
    <dgm:cxn modelId="{EACE9B81-6172-4BF0-9ED0-C1924F34CE15}" type="presOf" srcId="{0BEF6491-B888-4A0B-A9D2-08A8BC1A78C3}" destId="{1AAEC317-0A01-41B3-98B6-1E1F24F4C44C}" srcOrd="0" destOrd="0" presId="urn:microsoft.com/office/officeart/2018/2/layout/IconLabelList"/>
    <dgm:cxn modelId="{CBCEB19F-E009-4B89-BDBF-1B6AA486EFA0}" srcId="{0BEF6491-B888-4A0B-A9D2-08A8BC1A78C3}" destId="{4EE5E92B-C25F-4077-BA37-CF7539B6CC9A}" srcOrd="0" destOrd="0" parTransId="{BE100402-15CE-4EBD-B5F5-EB39C527E8F6}" sibTransId="{576A2249-1C54-4E11-84C8-B4E420B4CA8D}"/>
    <dgm:cxn modelId="{4B18AAA7-8652-4CA4-B30C-8D7B5161F988}" type="presOf" srcId="{2251AF79-FCB5-4B0C-B4B7-7F4999B0E9D7}" destId="{CBCEB6C1-7474-415D-8F6C-82828DA7A1DA}" srcOrd="0" destOrd="0" presId="urn:microsoft.com/office/officeart/2018/2/layout/IconLabelList"/>
    <dgm:cxn modelId="{590FFEE8-09E1-46EC-886E-00D8A54E592B}" type="presParOf" srcId="{1AAEC317-0A01-41B3-98B6-1E1F24F4C44C}" destId="{00C1BF32-D27B-4B34-AA8C-D448C839AA4A}" srcOrd="0" destOrd="0" presId="urn:microsoft.com/office/officeart/2018/2/layout/IconLabelList"/>
    <dgm:cxn modelId="{DFE121D6-2D37-4AA7-A05D-F478737EE14D}" type="presParOf" srcId="{00C1BF32-D27B-4B34-AA8C-D448C839AA4A}" destId="{43AC7702-D706-454E-B02C-ED51E4CE0F7A}" srcOrd="0" destOrd="0" presId="urn:microsoft.com/office/officeart/2018/2/layout/IconLabelList"/>
    <dgm:cxn modelId="{F95776E4-2F6B-4778-B0A6-0D621C194D82}" type="presParOf" srcId="{00C1BF32-D27B-4B34-AA8C-D448C839AA4A}" destId="{CD459CFE-0BFC-4540-AFEE-5BAC79AD663F}" srcOrd="1" destOrd="0" presId="urn:microsoft.com/office/officeart/2018/2/layout/IconLabelList"/>
    <dgm:cxn modelId="{3AE356BF-7C20-4A52-A633-D3C077606ADA}" type="presParOf" srcId="{00C1BF32-D27B-4B34-AA8C-D448C839AA4A}" destId="{D7DB1C36-75B9-4652-846A-B4EECF658966}" srcOrd="2" destOrd="0" presId="urn:microsoft.com/office/officeart/2018/2/layout/IconLabelList"/>
    <dgm:cxn modelId="{BA8D92AA-A863-41A3-9AB5-5DC937AB7FBE}" type="presParOf" srcId="{1AAEC317-0A01-41B3-98B6-1E1F24F4C44C}" destId="{5E1B1F9F-6350-49CA-AA50-E1D1BCECF3B8}" srcOrd="1" destOrd="0" presId="urn:microsoft.com/office/officeart/2018/2/layout/IconLabelList"/>
    <dgm:cxn modelId="{52DCE0B4-1FB9-4CF7-AE07-15B72D6AABAA}" type="presParOf" srcId="{1AAEC317-0A01-41B3-98B6-1E1F24F4C44C}" destId="{0690FA5F-C6A7-441D-80DD-3B997E7D301B}" srcOrd="2" destOrd="0" presId="urn:microsoft.com/office/officeart/2018/2/layout/IconLabelList"/>
    <dgm:cxn modelId="{DEA087DF-35F5-4AD2-AA39-AA2AD08F98F6}" type="presParOf" srcId="{0690FA5F-C6A7-441D-80DD-3B997E7D301B}" destId="{6E845C9B-6A82-488A-A5FD-4D465E8D7062}" srcOrd="0" destOrd="0" presId="urn:microsoft.com/office/officeart/2018/2/layout/IconLabelList"/>
    <dgm:cxn modelId="{65616672-5E2A-49B5-B326-073F036A7D90}" type="presParOf" srcId="{0690FA5F-C6A7-441D-80DD-3B997E7D301B}" destId="{5C33AD4E-B027-4462-A3EA-31F3282A3111}" srcOrd="1" destOrd="0" presId="urn:microsoft.com/office/officeart/2018/2/layout/IconLabelList"/>
    <dgm:cxn modelId="{CBEDC6D5-FEFD-47D0-8C74-02C9A4EB3AEB}" type="presParOf" srcId="{0690FA5F-C6A7-441D-80DD-3B997E7D301B}" destId="{524CA005-F0EF-4A30-A381-D5F5B0887771}" srcOrd="2" destOrd="0" presId="urn:microsoft.com/office/officeart/2018/2/layout/IconLabelList"/>
    <dgm:cxn modelId="{494AB860-C7E7-4CAC-B90F-55F0996E2989}" type="presParOf" srcId="{1AAEC317-0A01-41B3-98B6-1E1F24F4C44C}" destId="{70805F71-9752-4714-87DB-0BBE5DB09E56}" srcOrd="3" destOrd="0" presId="urn:microsoft.com/office/officeart/2018/2/layout/IconLabelList"/>
    <dgm:cxn modelId="{E24EF713-43C8-467D-8A1B-6DF4A4B8EFDB}" type="presParOf" srcId="{1AAEC317-0A01-41B3-98B6-1E1F24F4C44C}" destId="{345F95D0-7207-4E29-82F9-16EBACE5EEA8}" srcOrd="4" destOrd="0" presId="urn:microsoft.com/office/officeart/2018/2/layout/IconLabelList"/>
    <dgm:cxn modelId="{EB947850-2D44-499C-89F6-1D8A3ED8160C}" type="presParOf" srcId="{345F95D0-7207-4E29-82F9-16EBACE5EEA8}" destId="{4361438E-FEE2-4A04-BEF8-138517B3E1D5}" srcOrd="0" destOrd="0" presId="urn:microsoft.com/office/officeart/2018/2/layout/IconLabelList"/>
    <dgm:cxn modelId="{8BF6574D-501F-4444-AF1E-FEAF463001CE}" type="presParOf" srcId="{345F95D0-7207-4E29-82F9-16EBACE5EEA8}" destId="{399DC64E-6B21-4B89-8FE2-2065C2A047B9}" srcOrd="1" destOrd="0" presId="urn:microsoft.com/office/officeart/2018/2/layout/IconLabelList"/>
    <dgm:cxn modelId="{A86063E5-31BB-4B00-A3B5-01181435EE7D}" type="presParOf" srcId="{345F95D0-7207-4E29-82F9-16EBACE5EEA8}" destId="{CBCEB6C1-7474-415D-8F6C-82828DA7A1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15AEFE2-2478-43A2-BC35-0A8A4904A7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F8892AC-B7D9-4302-B429-86876F8557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Grid connection providers often being government entities resulted in non-negotiable terms on price and connection timing</a:t>
          </a:r>
        </a:p>
      </dgm:t>
    </dgm:pt>
    <dgm:pt modelId="{1470ECF7-7B52-4543-87E5-B0207340658B}" type="parTrans" cxnId="{2C0FA4F3-D82B-4140-B392-4DFD12098C91}">
      <dgm:prSet/>
      <dgm:spPr/>
      <dgm:t>
        <a:bodyPr/>
        <a:lstStyle/>
        <a:p>
          <a:endParaRPr lang="en-US"/>
        </a:p>
      </dgm:t>
    </dgm:pt>
    <dgm:pt modelId="{43A679C4-7B96-497F-B744-3840BC1C1F16}" type="sibTrans" cxnId="{2C0FA4F3-D82B-4140-B392-4DFD12098C91}">
      <dgm:prSet/>
      <dgm:spPr/>
      <dgm:t>
        <a:bodyPr/>
        <a:lstStyle/>
        <a:p>
          <a:endParaRPr lang="en-US"/>
        </a:p>
      </dgm:t>
    </dgm:pt>
    <dgm:pt modelId="{341757E2-F341-4750-92E1-9439A83AD7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Grid connection was identified as the longest and riskiest part of the project</a:t>
          </a:r>
        </a:p>
      </dgm:t>
    </dgm:pt>
    <dgm:pt modelId="{F429DC5C-8C04-42A0-ABC4-9BBC50F430CD}" type="parTrans" cxnId="{222AF930-4AA2-4A16-8A19-2C81323845AB}">
      <dgm:prSet/>
      <dgm:spPr/>
      <dgm:t>
        <a:bodyPr/>
        <a:lstStyle/>
        <a:p>
          <a:endParaRPr lang="en-US"/>
        </a:p>
      </dgm:t>
    </dgm:pt>
    <dgm:pt modelId="{37FBF994-0307-4B29-A659-88FDD8F6C2E6}" type="sibTrans" cxnId="{222AF930-4AA2-4A16-8A19-2C81323845AB}">
      <dgm:prSet/>
      <dgm:spPr/>
      <dgm:t>
        <a:bodyPr/>
        <a:lstStyle/>
        <a:p>
          <a:endParaRPr lang="en-US"/>
        </a:p>
      </dgm:t>
    </dgm:pt>
    <dgm:pt modelId="{8C98E9D9-AE7D-433C-A507-C8D62A17BA98}" type="pres">
      <dgm:prSet presAssocID="{415AEFE2-2478-43A2-BC35-0A8A4904A747}" presName="root" presStyleCnt="0">
        <dgm:presLayoutVars>
          <dgm:dir/>
          <dgm:resizeHandles val="exact"/>
        </dgm:presLayoutVars>
      </dgm:prSet>
      <dgm:spPr/>
    </dgm:pt>
    <dgm:pt modelId="{4E945F10-F38B-4DFB-B579-90C1C0B89DDA}" type="pres">
      <dgm:prSet presAssocID="{9F8892AC-B7D9-4302-B429-86876F85572D}" presName="compNode" presStyleCnt="0"/>
      <dgm:spPr/>
    </dgm:pt>
    <dgm:pt modelId="{E6C54097-19B8-4AFB-B3F6-50A98E078D24}" type="pres">
      <dgm:prSet presAssocID="{9F8892AC-B7D9-4302-B429-86876F85572D}" presName="bgRect" presStyleLbl="bgShp" presStyleIdx="0" presStyleCnt="2"/>
      <dgm:spPr/>
    </dgm:pt>
    <dgm:pt modelId="{7F568861-F76F-4A8D-A1A2-EF93C75EC70F}" type="pres">
      <dgm:prSet presAssocID="{9F8892AC-B7D9-4302-B429-86876F8557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F03C2C0-B3F5-4A28-AC2C-E2534E6B9D6D}" type="pres">
      <dgm:prSet presAssocID="{9F8892AC-B7D9-4302-B429-86876F85572D}" presName="spaceRect" presStyleCnt="0"/>
      <dgm:spPr/>
    </dgm:pt>
    <dgm:pt modelId="{2C49B614-BEA3-464E-8BCE-DCAE7543415F}" type="pres">
      <dgm:prSet presAssocID="{9F8892AC-B7D9-4302-B429-86876F85572D}" presName="parTx" presStyleLbl="revTx" presStyleIdx="0" presStyleCnt="2">
        <dgm:presLayoutVars>
          <dgm:chMax val="0"/>
          <dgm:chPref val="0"/>
        </dgm:presLayoutVars>
      </dgm:prSet>
      <dgm:spPr/>
    </dgm:pt>
    <dgm:pt modelId="{3BD41632-EA76-4C3B-BCF6-6A007B9A0B08}" type="pres">
      <dgm:prSet presAssocID="{43A679C4-7B96-497F-B744-3840BC1C1F16}" presName="sibTrans" presStyleCnt="0"/>
      <dgm:spPr/>
    </dgm:pt>
    <dgm:pt modelId="{2DA4025B-8F4B-4B90-8D7C-CFB054C44F1E}" type="pres">
      <dgm:prSet presAssocID="{341757E2-F341-4750-92E1-9439A83AD7B4}" presName="compNode" presStyleCnt="0"/>
      <dgm:spPr/>
    </dgm:pt>
    <dgm:pt modelId="{20CBD087-4B08-4871-93F3-C6DBC202D1E9}" type="pres">
      <dgm:prSet presAssocID="{341757E2-F341-4750-92E1-9439A83AD7B4}" presName="bgRect" presStyleLbl="bgShp" presStyleIdx="1" presStyleCnt="2"/>
      <dgm:spPr/>
    </dgm:pt>
    <dgm:pt modelId="{84BF4F72-6ED3-4BE2-9FCE-93FB552F3C09}" type="pres">
      <dgm:prSet presAssocID="{341757E2-F341-4750-92E1-9439A83AD7B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EA5B923-8927-4B94-B419-6FE1245B551E}" type="pres">
      <dgm:prSet presAssocID="{341757E2-F341-4750-92E1-9439A83AD7B4}" presName="spaceRect" presStyleCnt="0"/>
      <dgm:spPr/>
    </dgm:pt>
    <dgm:pt modelId="{7E2EF38C-BF58-40BC-9BCA-F80D935A6FC6}" type="pres">
      <dgm:prSet presAssocID="{341757E2-F341-4750-92E1-9439A83AD7B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9A5E720-C24D-A840-87F8-7D452E66CF6D}" type="presOf" srcId="{341757E2-F341-4750-92E1-9439A83AD7B4}" destId="{7E2EF38C-BF58-40BC-9BCA-F80D935A6FC6}" srcOrd="0" destOrd="0" presId="urn:microsoft.com/office/officeart/2018/2/layout/IconVerticalSolidList"/>
    <dgm:cxn modelId="{222AF930-4AA2-4A16-8A19-2C81323845AB}" srcId="{415AEFE2-2478-43A2-BC35-0A8A4904A747}" destId="{341757E2-F341-4750-92E1-9439A83AD7B4}" srcOrd="1" destOrd="0" parTransId="{F429DC5C-8C04-42A0-ABC4-9BBC50F430CD}" sibTransId="{37FBF994-0307-4B29-A659-88FDD8F6C2E6}"/>
    <dgm:cxn modelId="{AD7A5137-3855-3B4F-B3C4-CF83C1D24564}" type="presOf" srcId="{9F8892AC-B7D9-4302-B429-86876F85572D}" destId="{2C49B614-BEA3-464E-8BCE-DCAE7543415F}" srcOrd="0" destOrd="0" presId="urn:microsoft.com/office/officeart/2018/2/layout/IconVerticalSolidList"/>
    <dgm:cxn modelId="{67EDB0E9-7602-584D-995C-14A02414808E}" type="presOf" srcId="{415AEFE2-2478-43A2-BC35-0A8A4904A747}" destId="{8C98E9D9-AE7D-433C-A507-C8D62A17BA98}" srcOrd="0" destOrd="0" presId="urn:microsoft.com/office/officeart/2018/2/layout/IconVerticalSolidList"/>
    <dgm:cxn modelId="{2C0FA4F3-D82B-4140-B392-4DFD12098C91}" srcId="{415AEFE2-2478-43A2-BC35-0A8A4904A747}" destId="{9F8892AC-B7D9-4302-B429-86876F85572D}" srcOrd="0" destOrd="0" parTransId="{1470ECF7-7B52-4543-87E5-B0207340658B}" sibTransId="{43A679C4-7B96-497F-B744-3840BC1C1F16}"/>
    <dgm:cxn modelId="{CDB6531D-0B4A-2441-B439-3503942D7A7C}" type="presParOf" srcId="{8C98E9D9-AE7D-433C-A507-C8D62A17BA98}" destId="{4E945F10-F38B-4DFB-B579-90C1C0B89DDA}" srcOrd="0" destOrd="0" presId="urn:microsoft.com/office/officeart/2018/2/layout/IconVerticalSolidList"/>
    <dgm:cxn modelId="{E225C329-96B2-2C43-8229-EA4AC6AA1EB6}" type="presParOf" srcId="{4E945F10-F38B-4DFB-B579-90C1C0B89DDA}" destId="{E6C54097-19B8-4AFB-B3F6-50A98E078D24}" srcOrd="0" destOrd="0" presId="urn:microsoft.com/office/officeart/2018/2/layout/IconVerticalSolidList"/>
    <dgm:cxn modelId="{BC97C456-ADE7-BF47-9495-1CFC4B2687D6}" type="presParOf" srcId="{4E945F10-F38B-4DFB-B579-90C1C0B89DDA}" destId="{7F568861-F76F-4A8D-A1A2-EF93C75EC70F}" srcOrd="1" destOrd="0" presId="urn:microsoft.com/office/officeart/2018/2/layout/IconVerticalSolidList"/>
    <dgm:cxn modelId="{44C9665D-324B-C749-B2B3-16F5718314E2}" type="presParOf" srcId="{4E945F10-F38B-4DFB-B579-90C1C0B89DDA}" destId="{DF03C2C0-B3F5-4A28-AC2C-E2534E6B9D6D}" srcOrd="2" destOrd="0" presId="urn:microsoft.com/office/officeart/2018/2/layout/IconVerticalSolidList"/>
    <dgm:cxn modelId="{3D6A4597-B106-BD43-A989-790246AD3AB9}" type="presParOf" srcId="{4E945F10-F38B-4DFB-B579-90C1C0B89DDA}" destId="{2C49B614-BEA3-464E-8BCE-DCAE7543415F}" srcOrd="3" destOrd="0" presId="urn:microsoft.com/office/officeart/2018/2/layout/IconVerticalSolidList"/>
    <dgm:cxn modelId="{AF520EA2-D3EE-0847-84CB-1A3ABC9F97BF}" type="presParOf" srcId="{8C98E9D9-AE7D-433C-A507-C8D62A17BA98}" destId="{3BD41632-EA76-4C3B-BCF6-6A007B9A0B08}" srcOrd="1" destOrd="0" presId="urn:microsoft.com/office/officeart/2018/2/layout/IconVerticalSolidList"/>
    <dgm:cxn modelId="{505C64F9-A88F-534D-97D9-CA5AB086A408}" type="presParOf" srcId="{8C98E9D9-AE7D-433C-A507-C8D62A17BA98}" destId="{2DA4025B-8F4B-4B90-8D7C-CFB054C44F1E}" srcOrd="2" destOrd="0" presId="urn:microsoft.com/office/officeart/2018/2/layout/IconVerticalSolidList"/>
    <dgm:cxn modelId="{B0437558-F5A5-6C42-BD89-50AB97009B7C}" type="presParOf" srcId="{2DA4025B-8F4B-4B90-8D7C-CFB054C44F1E}" destId="{20CBD087-4B08-4871-93F3-C6DBC202D1E9}" srcOrd="0" destOrd="0" presId="urn:microsoft.com/office/officeart/2018/2/layout/IconVerticalSolidList"/>
    <dgm:cxn modelId="{F0A31AE7-4A12-9E4F-BC40-6ABEE359928A}" type="presParOf" srcId="{2DA4025B-8F4B-4B90-8D7C-CFB054C44F1E}" destId="{84BF4F72-6ED3-4BE2-9FCE-93FB552F3C09}" srcOrd="1" destOrd="0" presId="urn:microsoft.com/office/officeart/2018/2/layout/IconVerticalSolidList"/>
    <dgm:cxn modelId="{D6E91E81-DA77-1542-AC26-4B2A71783CA1}" type="presParOf" srcId="{2DA4025B-8F4B-4B90-8D7C-CFB054C44F1E}" destId="{6EA5B923-8927-4B94-B419-6FE1245B551E}" srcOrd="2" destOrd="0" presId="urn:microsoft.com/office/officeart/2018/2/layout/IconVerticalSolidList"/>
    <dgm:cxn modelId="{030BFA78-24F5-DE40-A341-0C33D7623E7D}" type="presParOf" srcId="{2DA4025B-8F4B-4B90-8D7C-CFB054C44F1E}" destId="{7E2EF38C-BF58-40BC-9BCA-F80D935A6F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9367747-A142-4B84-A511-40BB1D4FA4F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696FC7E-B560-446D-A729-2F354B605461}">
      <dgm:prSet phldrT="[Text]" phldr="0"/>
      <dgm:spPr/>
      <dgm:t>
        <a:bodyPr/>
        <a:lstStyle/>
        <a:p>
          <a:r>
            <a:rPr lang="en-GB"/>
            <a:t>Social</a:t>
          </a:r>
        </a:p>
      </dgm:t>
    </dgm:pt>
    <dgm:pt modelId="{C6BFCFA8-35AD-4F32-A2FC-0650834FE7AD}" type="parTrans" cxnId="{5C81DAEE-4A79-4A42-88C1-EB6183F2848A}">
      <dgm:prSet/>
      <dgm:spPr/>
      <dgm:t>
        <a:bodyPr/>
        <a:lstStyle/>
        <a:p>
          <a:endParaRPr lang="en-GB"/>
        </a:p>
      </dgm:t>
    </dgm:pt>
    <dgm:pt modelId="{9FA80C99-2571-4F1D-B5A3-6E2722307E35}" type="sibTrans" cxnId="{5C81DAEE-4A79-4A42-88C1-EB6183F2848A}">
      <dgm:prSet/>
      <dgm:spPr/>
      <dgm:t>
        <a:bodyPr/>
        <a:lstStyle/>
        <a:p>
          <a:endParaRPr lang="en-GB"/>
        </a:p>
      </dgm:t>
    </dgm:pt>
    <dgm:pt modelId="{9D605183-0337-4F25-96AF-22058F1C19FC}">
      <dgm:prSet phldrT="[Text]" phldr="0"/>
      <dgm:spPr/>
      <dgm:t>
        <a:bodyPr/>
        <a:lstStyle/>
        <a:p>
          <a:r>
            <a:rPr lang="en-GB"/>
            <a:t>Economic</a:t>
          </a:r>
        </a:p>
      </dgm:t>
    </dgm:pt>
    <dgm:pt modelId="{37E86962-3E9A-43E6-A81C-F8C3BA373F70}" type="parTrans" cxnId="{A599BDF0-658E-446E-9EFC-CAB902A312B7}">
      <dgm:prSet/>
      <dgm:spPr/>
      <dgm:t>
        <a:bodyPr/>
        <a:lstStyle/>
        <a:p>
          <a:endParaRPr lang="en-GB"/>
        </a:p>
      </dgm:t>
    </dgm:pt>
    <dgm:pt modelId="{B0096F28-B325-4793-9DA4-115E13B52FF9}" type="sibTrans" cxnId="{A599BDF0-658E-446E-9EFC-CAB902A312B7}">
      <dgm:prSet/>
      <dgm:spPr/>
      <dgm:t>
        <a:bodyPr/>
        <a:lstStyle/>
        <a:p>
          <a:endParaRPr lang="en-GB"/>
        </a:p>
      </dgm:t>
    </dgm:pt>
    <dgm:pt modelId="{F823B246-7526-479A-9978-E1EEBEA307DA}">
      <dgm:prSet phldrT="[Text]" phldr="0"/>
      <dgm:spPr/>
      <dgm:t>
        <a:bodyPr/>
        <a:lstStyle/>
        <a:p>
          <a:r>
            <a:rPr lang="en-GB"/>
            <a:t>Environmental</a:t>
          </a:r>
        </a:p>
      </dgm:t>
    </dgm:pt>
    <dgm:pt modelId="{2EAE5B9C-8230-420A-9DB0-B80A7134EDB7}" type="parTrans" cxnId="{B820AD60-5855-45CB-8973-07132CEB6C29}">
      <dgm:prSet/>
      <dgm:spPr/>
      <dgm:t>
        <a:bodyPr/>
        <a:lstStyle/>
        <a:p>
          <a:endParaRPr lang="en-GB"/>
        </a:p>
      </dgm:t>
    </dgm:pt>
    <dgm:pt modelId="{4AF726F8-0BB2-4253-BF76-1A72115BEB0A}" type="sibTrans" cxnId="{B820AD60-5855-45CB-8973-07132CEB6C29}">
      <dgm:prSet/>
      <dgm:spPr/>
      <dgm:t>
        <a:bodyPr/>
        <a:lstStyle/>
        <a:p>
          <a:endParaRPr lang="en-GB"/>
        </a:p>
      </dgm:t>
    </dgm:pt>
    <dgm:pt modelId="{F0244875-256C-446A-8A38-032A9F54A959}" type="pres">
      <dgm:prSet presAssocID="{89367747-A142-4B84-A511-40BB1D4FA4F0}" presName="Name0" presStyleCnt="0">
        <dgm:presLayoutVars>
          <dgm:dir/>
          <dgm:animLvl val="lvl"/>
          <dgm:resizeHandles val="exact"/>
        </dgm:presLayoutVars>
      </dgm:prSet>
      <dgm:spPr/>
    </dgm:pt>
    <dgm:pt modelId="{79D1D2B8-4C72-4942-873D-427F56BE9DDC}" type="pres">
      <dgm:prSet presAssocID="{B696FC7E-B560-446D-A729-2F354B60546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C1E1CD5-A6EC-49D5-8E70-F87ACFF01E47}" type="pres">
      <dgm:prSet presAssocID="{9FA80C99-2571-4F1D-B5A3-6E2722307E35}" presName="parTxOnlySpace" presStyleCnt="0"/>
      <dgm:spPr/>
    </dgm:pt>
    <dgm:pt modelId="{A7173E41-8E9A-445F-80B3-AF6E0F67AB91}" type="pres">
      <dgm:prSet presAssocID="{9D605183-0337-4F25-96AF-22058F1C19F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CDBA85F-96DF-4B55-A7CD-45B01B64D3B1}" type="pres">
      <dgm:prSet presAssocID="{B0096F28-B325-4793-9DA4-115E13B52FF9}" presName="parTxOnlySpace" presStyleCnt="0"/>
      <dgm:spPr/>
    </dgm:pt>
    <dgm:pt modelId="{7167DBC9-7BE9-46EB-BF61-A0B8864B5650}" type="pres">
      <dgm:prSet presAssocID="{F823B246-7526-479A-9978-E1EEBEA307D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820AD60-5855-45CB-8973-07132CEB6C29}" srcId="{89367747-A142-4B84-A511-40BB1D4FA4F0}" destId="{F823B246-7526-479A-9978-E1EEBEA307DA}" srcOrd="2" destOrd="0" parTransId="{2EAE5B9C-8230-420A-9DB0-B80A7134EDB7}" sibTransId="{4AF726F8-0BB2-4253-BF76-1A72115BEB0A}"/>
    <dgm:cxn modelId="{AFFFB777-431F-43EA-BE75-CC051EFDD0A3}" type="presOf" srcId="{B696FC7E-B560-446D-A729-2F354B605461}" destId="{79D1D2B8-4C72-4942-873D-427F56BE9DDC}" srcOrd="0" destOrd="0" presId="urn:microsoft.com/office/officeart/2005/8/layout/chevron1"/>
    <dgm:cxn modelId="{385C3E8C-B0CB-4A8C-98C1-21D365CEFD74}" type="presOf" srcId="{9D605183-0337-4F25-96AF-22058F1C19FC}" destId="{A7173E41-8E9A-445F-80B3-AF6E0F67AB91}" srcOrd="0" destOrd="0" presId="urn:microsoft.com/office/officeart/2005/8/layout/chevron1"/>
    <dgm:cxn modelId="{66358DC9-44A2-4BED-BE52-D3B8466AD4E7}" type="presOf" srcId="{F823B246-7526-479A-9978-E1EEBEA307DA}" destId="{7167DBC9-7BE9-46EB-BF61-A0B8864B5650}" srcOrd="0" destOrd="0" presId="urn:microsoft.com/office/officeart/2005/8/layout/chevron1"/>
    <dgm:cxn modelId="{56F133D3-1D6A-4166-995A-51868DC8F0B1}" type="presOf" srcId="{89367747-A142-4B84-A511-40BB1D4FA4F0}" destId="{F0244875-256C-446A-8A38-032A9F54A959}" srcOrd="0" destOrd="0" presId="urn:microsoft.com/office/officeart/2005/8/layout/chevron1"/>
    <dgm:cxn modelId="{5C81DAEE-4A79-4A42-88C1-EB6183F2848A}" srcId="{89367747-A142-4B84-A511-40BB1D4FA4F0}" destId="{B696FC7E-B560-446D-A729-2F354B605461}" srcOrd="0" destOrd="0" parTransId="{C6BFCFA8-35AD-4F32-A2FC-0650834FE7AD}" sibTransId="{9FA80C99-2571-4F1D-B5A3-6E2722307E35}"/>
    <dgm:cxn modelId="{A599BDF0-658E-446E-9EFC-CAB902A312B7}" srcId="{89367747-A142-4B84-A511-40BB1D4FA4F0}" destId="{9D605183-0337-4F25-96AF-22058F1C19FC}" srcOrd="1" destOrd="0" parTransId="{37E86962-3E9A-43E6-A81C-F8C3BA373F70}" sibTransId="{B0096F28-B325-4793-9DA4-115E13B52FF9}"/>
    <dgm:cxn modelId="{1312A04B-B7C3-4DAE-AD13-9DD2377096B1}" type="presParOf" srcId="{F0244875-256C-446A-8A38-032A9F54A959}" destId="{79D1D2B8-4C72-4942-873D-427F56BE9DDC}" srcOrd="0" destOrd="0" presId="urn:microsoft.com/office/officeart/2005/8/layout/chevron1"/>
    <dgm:cxn modelId="{134AD02E-EEB5-4108-9ECD-CBE5A902EDBA}" type="presParOf" srcId="{F0244875-256C-446A-8A38-032A9F54A959}" destId="{6C1E1CD5-A6EC-49D5-8E70-F87ACFF01E47}" srcOrd="1" destOrd="0" presId="urn:microsoft.com/office/officeart/2005/8/layout/chevron1"/>
    <dgm:cxn modelId="{A4B6A7E7-0D1C-47F7-A9AA-1FD832E2B4F9}" type="presParOf" srcId="{F0244875-256C-446A-8A38-032A9F54A959}" destId="{A7173E41-8E9A-445F-80B3-AF6E0F67AB91}" srcOrd="2" destOrd="0" presId="urn:microsoft.com/office/officeart/2005/8/layout/chevron1"/>
    <dgm:cxn modelId="{4A5E6AB4-7EC5-457B-9D27-5807A9346E2D}" type="presParOf" srcId="{F0244875-256C-446A-8A38-032A9F54A959}" destId="{CCDBA85F-96DF-4B55-A7CD-45B01B64D3B1}" srcOrd="3" destOrd="0" presId="urn:microsoft.com/office/officeart/2005/8/layout/chevron1"/>
    <dgm:cxn modelId="{FE50B72F-7FA3-42E1-A112-5C818D3DF259}" type="presParOf" srcId="{F0244875-256C-446A-8A38-032A9F54A959}" destId="{7167DBC9-7BE9-46EB-BF61-A0B8864B56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E76824-7D38-46AD-9F5B-EF98829D131C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1A805DC-A1FA-4209-A112-FCD10B4C78AF}">
      <dgm:prSet/>
      <dgm:spPr/>
      <dgm:t>
        <a:bodyPr/>
        <a:lstStyle/>
        <a:p>
          <a:r>
            <a:rPr lang="en-US">
              <a:latin typeface="+mn-lt"/>
              <a:cs typeface="Times New Roman"/>
            </a:rPr>
            <a:t>Reduces greenhouse gas emissions by around 100,000 </a:t>
          </a:r>
          <a:r>
            <a:rPr lang="en-US" err="1">
              <a:latin typeface="+mn-lt"/>
              <a:cs typeface="Times New Roman"/>
            </a:rPr>
            <a:t>tonnes</a:t>
          </a:r>
          <a:r>
            <a:rPr lang="en-US">
              <a:latin typeface="+mn-lt"/>
              <a:cs typeface="Times New Roman"/>
            </a:rPr>
            <a:t> of CO2 each year</a:t>
          </a:r>
          <a:r>
            <a:rPr lang="en-US">
              <a:latin typeface="Times New Roman"/>
              <a:cs typeface="Times New Roman"/>
            </a:rPr>
            <a:t>.</a:t>
          </a:r>
        </a:p>
      </dgm:t>
    </dgm:pt>
    <dgm:pt modelId="{7D069815-3610-4F21-BC53-2B462891A00C}" type="parTrans" cxnId="{03BAB94D-AEC7-491D-BF67-3B699DE93189}">
      <dgm:prSet/>
      <dgm:spPr/>
      <dgm:t>
        <a:bodyPr/>
        <a:lstStyle/>
        <a:p>
          <a:endParaRPr lang="en-US"/>
        </a:p>
      </dgm:t>
    </dgm:pt>
    <dgm:pt modelId="{A2880EE3-1D64-4767-9C11-623FE410EF19}" type="sibTrans" cxnId="{03BAB94D-AEC7-491D-BF67-3B699DE93189}">
      <dgm:prSet/>
      <dgm:spPr/>
      <dgm:t>
        <a:bodyPr/>
        <a:lstStyle/>
        <a:p>
          <a:endParaRPr lang="en-US"/>
        </a:p>
      </dgm:t>
    </dgm:pt>
    <dgm:pt modelId="{90CDB0AB-80B2-415E-8EDF-93686FC47130}">
      <dgm:prSet phldr="0"/>
      <dgm:spPr/>
      <dgm:t>
        <a:bodyPr/>
        <a:lstStyle/>
        <a:p>
          <a:pPr rtl="0"/>
          <a:r>
            <a:rPr lang="en-US" b="0">
              <a:latin typeface="+mj-lt"/>
              <a:cs typeface="Times New Roman"/>
            </a:rPr>
            <a:t>Scope</a:t>
          </a:r>
        </a:p>
      </dgm:t>
    </dgm:pt>
    <dgm:pt modelId="{A3DFA15C-465D-4354-8442-D1FEEA9FFF03}" type="parTrans" cxnId="{C05AF834-D255-4BDC-81FB-3EC1139CFE05}">
      <dgm:prSet/>
      <dgm:spPr/>
      <dgm:t>
        <a:bodyPr/>
        <a:lstStyle/>
        <a:p>
          <a:endParaRPr lang="en-AU"/>
        </a:p>
      </dgm:t>
    </dgm:pt>
    <dgm:pt modelId="{4D7D1896-9751-4C68-AD5A-3410514FCDA7}" type="sibTrans" cxnId="{C05AF834-D255-4BDC-81FB-3EC1139CFE05}">
      <dgm:prSet/>
      <dgm:spPr/>
      <dgm:t>
        <a:bodyPr/>
        <a:lstStyle/>
        <a:p>
          <a:endParaRPr lang="en-US"/>
        </a:p>
      </dgm:t>
    </dgm:pt>
    <dgm:pt modelId="{4F723CD7-C7FF-41F0-97DC-A8412914C6ED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50MW annual electricity generation.</a:t>
          </a:r>
        </a:p>
      </dgm:t>
    </dgm:pt>
    <dgm:pt modelId="{D91739AC-99BD-45EF-A3D1-C96B27EA1F2A}" type="parTrans" cxnId="{4075C019-102F-4173-8AEA-A3C87F14EF50}">
      <dgm:prSet/>
      <dgm:spPr/>
      <dgm:t>
        <a:bodyPr/>
        <a:lstStyle/>
        <a:p>
          <a:endParaRPr lang="en-AU"/>
        </a:p>
      </dgm:t>
    </dgm:pt>
    <dgm:pt modelId="{E4AB0A6F-2213-4B42-9EE8-6303960DFE95}" type="sibTrans" cxnId="{4075C019-102F-4173-8AEA-A3C87F14EF50}">
      <dgm:prSet/>
      <dgm:spPr/>
      <dgm:t>
        <a:bodyPr/>
        <a:lstStyle/>
        <a:p>
          <a:endParaRPr lang="en-US"/>
        </a:p>
      </dgm:t>
    </dgm:pt>
    <dgm:pt modelId="{69BC67A7-0E74-4A48-B05D-DB90D5160B47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Powers approximately 26,500 homes.</a:t>
          </a:r>
        </a:p>
      </dgm:t>
    </dgm:pt>
    <dgm:pt modelId="{6AD727E1-2B32-4C99-AEB9-42C66986454E}" type="parTrans" cxnId="{99E33282-82A4-4D43-8A5A-72F9B902A808}">
      <dgm:prSet/>
      <dgm:spPr/>
      <dgm:t>
        <a:bodyPr/>
        <a:lstStyle/>
        <a:p>
          <a:endParaRPr lang="en-AU"/>
        </a:p>
      </dgm:t>
    </dgm:pt>
    <dgm:pt modelId="{17010668-8114-4647-9D88-1CD462ABE8CD}" type="sibTrans" cxnId="{99E33282-82A4-4D43-8A5A-72F9B902A808}">
      <dgm:prSet/>
      <dgm:spPr/>
      <dgm:t>
        <a:bodyPr/>
        <a:lstStyle/>
        <a:p>
          <a:endParaRPr lang="en-US"/>
        </a:p>
      </dgm:t>
    </dgm:pt>
    <dgm:pt modelId="{A07FDF33-9D95-4C68-B163-28C62F880954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Commissioning: Testing and validation of all components for safety and standard compliance.</a:t>
          </a:r>
        </a:p>
      </dgm:t>
    </dgm:pt>
    <dgm:pt modelId="{1BAB76D0-86AF-428F-8209-8FF00BD3C568}" type="parTrans" cxnId="{7A0826A1-4919-470D-87C5-DB76E76AE09C}">
      <dgm:prSet/>
      <dgm:spPr/>
      <dgm:t>
        <a:bodyPr/>
        <a:lstStyle/>
        <a:p>
          <a:endParaRPr lang="en-AU"/>
        </a:p>
      </dgm:t>
    </dgm:pt>
    <dgm:pt modelId="{E74C80FA-EA1D-4163-934F-B2F9FF131F15}" type="sibTrans" cxnId="{7A0826A1-4919-470D-87C5-DB76E76AE09C}">
      <dgm:prSet/>
      <dgm:spPr/>
      <dgm:t>
        <a:bodyPr/>
        <a:lstStyle/>
        <a:p>
          <a:endParaRPr lang="en-US"/>
        </a:p>
      </dgm:t>
    </dgm:pt>
    <dgm:pt modelId="{C9CAE210-D8CE-43FB-9469-DA93AA1A1D50}">
      <dgm:prSet phldr="0"/>
      <dgm:spPr/>
      <dgm:t>
        <a:bodyPr/>
        <a:lstStyle/>
        <a:p>
          <a:pPr rtl="0"/>
          <a:r>
            <a:rPr lang="en-US" b="0">
              <a:latin typeface="+mj-lt"/>
              <a:cs typeface="Times New Roman"/>
            </a:rPr>
            <a:t>Key Project Work Areas</a:t>
          </a:r>
        </a:p>
      </dgm:t>
    </dgm:pt>
    <dgm:pt modelId="{0B2F4A16-17EF-431D-9437-1719C11754F9}" type="parTrans" cxnId="{B5F46EB2-6D56-4ECB-BA8A-57EB0A978240}">
      <dgm:prSet/>
      <dgm:spPr/>
      <dgm:t>
        <a:bodyPr/>
        <a:lstStyle/>
        <a:p>
          <a:endParaRPr lang="en-AU"/>
        </a:p>
      </dgm:t>
    </dgm:pt>
    <dgm:pt modelId="{152B6628-C532-4231-919D-D55EC16053B3}" type="sibTrans" cxnId="{B5F46EB2-6D56-4ECB-BA8A-57EB0A978240}">
      <dgm:prSet/>
      <dgm:spPr/>
      <dgm:t>
        <a:bodyPr/>
        <a:lstStyle/>
        <a:p>
          <a:endParaRPr lang="en-US"/>
        </a:p>
      </dgm:t>
    </dgm:pt>
    <dgm:pt modelId="{A26F2268-9F22-4211-8190-F7D8D53ECEFC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Design &amp; Engineering: Development of detailed plans for optimal performance.</a:t>
          </a:r>
        </a:p>
      </dgm:t>
    </dgm:pt>
    <dgm:pt modelId="{2D1904F1-C726-41E9-AB09-7AFFC3BE77C2}" type="parTrans" cxnId="{F5068D7C-F90D-4489-AA43-E4A46BEE5112}">
      <dgm:prSet/>
      <dgm:spPr/>
      <dgm:t>
        <a:bodyPr/>
        <a:lstStyle/>
        <a:p>
          <a:endParaRPr lang="en-AU"/>
        </a:p>
      </dgm:t>
    </dgm:pt>
    <dgm:pt modelId="{83108892-D959-44D6-8D8D-FDFECD31AA97}" type="sibTrans" cxnId="{F5068D7C-F90D-4489-AA43-E4A46BEE5112}">
      <dgm:prSet/>
      <dgm:spPr/>
      <dgm:t>
        <a:bodyPr/>
        <a:lstStyle/>
        <a:p>
          <a:endParaRPr lang="en-US"/>
        </a:p>
      </dgm:t>
    </dgm:pt>
    <dgm:pt modelId="{F01D058A-82B9-4B3B-89BC-1AA3622D3426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Procurement: Acquisition of equipment and components for all project phases.</a:t>
          </a:r>
        </a:p>
      </dgm:t>
    </dgm:pt>
    <dgm:pt modelId="{C950BF5D-93B9-45C7-AD46-7C93717A6069}" type="parTrans" cxnId="{7E469011-8EC5-4344-95C8-8E2DEDA8229D}">
      <dgm:prSet/>
      <dgm:spPr/>
      <dgm:t>
        <a:bodyPr/>
        <a:lstStyle/>
        <a:p>
          <a:endParaRPr lang="en-AU"/>
        </a:p>
      </dgm:t>
    </dgm:pt>
    <dgm:pt modelId="{A711164F-5973-4431-8756-823C50B2591C}" type="sibTrans" cxnId="{7E469011-8EC5-4344-95C8-8E2DEDA8229D}">
      <dgm:prSet/>
      <dgm:spPr/>
      <dgm:t>
        <a:bodyPr/>
        <a:lstStyle/>
        <a:p>
          <a:endParaRPr lang="en-US"/>
        </a:p>
      </dgm:t>
    </dgm:pt>
    <dgm:pt modelId="{DB45D682-3562-4BB0-9F57-46EE87BA03C0}">
      <dgm:prSet phldr="0"/>
      <dgm:spPr/>
      <dgm:t>
        <a:bodyPr/>
        <a:lstStyle/>
        <a:p>
          <a:r>
            <a:rPr lang="en-US">
              <a:latin typeface="+mn-lt"/>
              <a:cs typeface="Times New Roman"/>
            </a:rPr>
            <a:t>Construction: On-site preparation, solar panel installation, and infrastructure setup.</a:t>
          </a:r>
        </a:p>
      </dgm:t>
    </dgm:pt>
    <dgm:pt modelId="{1144CAAD-2DA7-40E5-8F02-3D2661D017CE}" type="parTrans" cxnId="{2704B31F-FF9A-4D42-90AC-6BB24E0B700B}">
      <dgm:prSet/>
      <dgm:spPr/>
      <dgm:t>
        <a:bodyPr/>
        <a:lstStyle/>
        <a:p>
          <a:endParaRPr lang="en-AU"/>
        </a:p>
      </dgm:t>
    </dgm:pt>
    <dgm:pt modelId="{6DCFC8AA-7CB6-402F-9AC5-BF945783D921}" type="sibTrans" cxnId="{2704B31F-FF9A-4D42-90AC-6BB24E0B700B}">
      <dgm:prSet/>
      <dgm:spPr/>
      <dgm:t>
        <a:bodyPr/>
        <a:lstStyle/>
        <a:p>
          <a:endParaRPr lang="en-US"/>
        </a:p>
      </dgm:t>
    </dgm:pt>
    <dgm:pt modelId="{7E734891-6EA6-4978-8B2E-15104F1302DC}" type="pres">
      <dgm:prSet presAssocID="{00E76824-7D38-46AD-9F5B-EF98829D131C}" presName="Name0" presStyleCnt="0">
        <dgm:presLayoutVars>
          <dgm:dir/>
          <dgm:animLvl val="lvl"/>
          <dgm:resizeHandles val="exact"/>
        </dgm:presLayoutVars>
      </dgm:prSet>
      <dgm:spPr/>
    </dgm:pt>
    <dgm:pt modelId="{93B628E4-4951-408A-83D3-787ECF712C1D}" type="pres">
      <dgm:prSet presAssocID="{C9CAE210-D8CE-43FB-9469-DA93AA1A1D50}" presName="boxAndChildren" presStyleCnt="0"/>
      <dgm:spPr/>
    </dgm:pt>
    <dgm:pt modelId="{DE7ED0BD-2B02-400E-9D53-0AAE2B6BFB99}" type="pres">
      <dgm:prSet presAssocID="{C9CAE210-D8CE-43FB-9469-DA93AA1A1D50}" presName="parentTextBox" presStyleLbl="alignNode1" presStyleIdx="0" presStyleCnt="2"/>
      <dgm:spPr/>
    </dgm:pt>
    <dgm:pt modelId="{ADA3CB76-F9BB-475E-8FBE-2F110FBD1AC2}" type="pres">
      <dgm:prSet presAssocID="{C9CAE210-D8CE-43FB-9469-DA93AA1A1D50}" presName="descendantBox" presStyleLbl="bgAccFollowNode1" presStyleIdx="0" presStyleCnt="2"/>
      <dgm:spPr/>
    </dgm:pt>
    <dgm:pt modelId="{BFA1AF89-3E77-40AE-BA36-A1D8175BE845}" type="pres">
      <dgm:prSet presAssocID="{4D7D1896-9751-4C68-AD5A-3410514FCDA7}" presName="sp" presStyleCnt="0"/>
      <dgm:spPr/>
    </dgm:pt>
    <dgm:pt modelId="{E6CB3EC9-F5AB-4080-8E00-1F8A74DEF8A1}" type="pres">
      <dgm:prSet presAssocID="{90CDB0AB-80B2-415E-8EDF-93686FC47130}" presName="arrowAndChildren" presStyleCnt="0"/>
      <dgm:spPr/>
    </dgm:pt>
    <dgm:pt modelId="{28713689-6CDD-4AC7-B35B-F3FEF6E78F24}" type="pres">
      <dgm:prSet presAssocID="{90CDB0AB-80B2-415E-8EDF-93686FC47130}" presName="parentTextArrow" presStyleLbl="node1" presStyleIdx="0" presStyleCnt="0"/>
      <dgm:spPr/>
    </dgm:pt>
    <dgm:pt modelId="{E211DAB8-DF93-4D9C-B6E1-2B7E09340376}" type="pres">
      <dgm:prSet presAssocID="{90CDB0AB-80B2-415E-8EDF-93686FC47130}" presName="arrow" presStyleLbl="alignNode1" presStyleIdx="1" presStyleCnt="2"/>
      <dgm:spPr/>
    </dgm:pt>
    <dgm:pt modelId="{70F2AF32-0076-4592-BB0D-3C509832BD30}" type="pres">
      <dgm:prSet presAssocID="{90CDB0AB-80B2-415E-8EDF-93686FC47130}" presName="descendantArrow" presStyleLbl="bgAccFollowNode1" presStyleIdx="1" presStyleCnt="2"/>
      <dgm:spPr/>
    </dgm:pt>
  </dgm:ptLst>
  <dgm:cxnLst>
    <dgm:cxn modelId="{7E469011-8EC5-4344-95C8-8E2DEDA8229D}" srcId="{C9CAE210-D8CE-43FB-9469-DA93AA1A1D50}" destId="{F01D058A-82B9-4B3B-89BC-1AA3622D3426}" srcOrd="1" destOrd="0" parTransId="{C950BF5D-93B9-45C7-AD46-7C93717A6069}" sibTransId="{A711164F-5973-4431-8756-823C50B2591C}"/>
    <dgm:cxn modelId="{C0FAA914-BECD-4841-BB66-624A0273FD94}" type="presOf" srcId="{DB45D682-3562-4BB0-9F57-46EE87BA03C0}" destId="{ADA3CB76-F9BB-475E-8FBE-2F110FBD1AC2}" srcOrd="0" destOrd="2" presId="urn:microsoft.com/office/officeart/2016/7/layout/VerticalDownArrowProcess"/>
    <dgm:cxn modelId="{4075C019-102F-4173-8AEA-A3C87F14EF50}" srcId="{90CDB0AB-80B2-415E-8EDF-93686FC47130}" destId="{4F723CD7-C7FF-41F0-97DC-A8412914C6ED}" srcOrd="0" destOrd="0" parTransId="{D91739AC-99BD-45EF-A3D1-C96B27EA1F2A}" sibTransId="{E4AB0A6F-2213-4B42-9EE8-6303960DFE95}"/>
    <dgm:cxn modelId="{2704B31F-FF9A-4D42-90AC-6BB24E0B700B}" srcId="{C9CAE210-D8CE-43FB-9469-DA93AA1A1D50}" destId="{DB45D682-3562-4BB0-9F57-46EE87BA03C0}" srcOrd="2" destOrd="0" parTransId="{1144CAAD-2DA7-40E5-8F02-3D2661D017CE}" sibTransId="{6DCFC8AA-7CB6-402F-9AC5-BF945783D921}"/>
    <dgm:cxn modelId="{8B1FDB21-F979-4CDD-87F2-9BBC6E856E4D}" type="presOf" srcId="{90CDB0AB-80B2-415E-8EDF-93686FC47130}" destId="{E211DAB8-DF93-4D9C-B6E1-2B7E09340376}" srcOrd="1" destOrd="0" presId="urn:microsoft.com/office/officeart/2016/7/layout/VerticalDownArrowProcess"/>
    <dgm:cxn modelId="{D3FE3F2A-487E-47F6-B369-7BB6FBED09A2}" type="presOf" srcId="{C9CAE210-D8CE-43FB-9469-DA93AA1A1D50}" destId="{DE7ED0BD-2B02-400E-9D53-0AAE2B6BFB99}" srcOrd="0" destOrd="0" presId="urn:microsoft.com/office/officeart/2016/7/layout/VerticalDownArrowProcess"/>
    <dgm:cxn modelId="{5C6FE132-CBD0-4B38-8A8F-131D1F49F7EE}" type="presOf" srcId="{69BC67A7-0E74-4A48-B05D-DB90D5160B47}" destId="{70F2AF32-0076-4592-BB0D-3C509832BD30}" srcOrd="0" destOrd="1" presId="urn:microsoft.com/office/officeart/2016/7/layout/VerticalDownArrowProcess"/>
    <dgm:cxn modelId="{C05AF834-D255-4BDC-81FB-3EC1139CFE05}" srcId="{00E76824-7D38-46AD-9F5B-EF98829D131C}" destId="{90CDB0AB-80B2-415E-8EDF-93686FC47130}" srcOrd="0" destOrd="0" parTransId="{A3DFA15C-465D-4354-8442-D1FEEA9FFF03}" sibTransId="{4D7D1896-9751-4C68-AD5A-3410514FCDA7}"/>
    <dgm:cxn modelId="{03BAB94D-AEC7-491D-BF67-3B699DE93189}" srcId="{90CDB0AB-80B2-415E-8EDF-93686FC47130}" destId="{91A805DC-A1FA-4209-A112-FCD10B4C78AF}" srcOrd="2" destOrd="0" parTransId="{7D069815-3610-4F21-BC53-2B462891A00C}" sibTransId="{A2880EE3-1D64-4767-9C11-623FE410EF19}"/>
    <dgm:cxn modelId="{A8734B5B-EA43-4F24-AE9F-C6D347DDE7B8}" type="presOf" srcId="{4F723CD7-C7FF-41F0-97DC-A8412914C6ED}" destId="{70F2AF32-0076-4592-BB0D-3C509832BD30}" srcOrd="0" destOrd="0" presId="urn:microsoft.com/office/officeart/2016/7/layout/VerticalDownArrowProcess"/>
    <dgm:cxn modelId="{F5068D7C-F90D-4489-AA43-E4A46BEE5112}" srcId="{C9CAE210-D8CE-43FB-9469-DA93AA1A1D50}" destId="{A26F2268-9F22-4211-8190-F7D8D53ECEFC}" srcOrd="0" destOrd="0" parTransId="{2D1904F1-C726-41E9-AB09-7AFFC3BE77C2}" sibTransId="{83108892-D959-44D6-8D8D-FDFECD31AA97}"/>
    <dgm:cxn modelId="{1796877D-EE9E-4B4C-8C96-E17FA8704AF4}" type="presOf" srcId="{F01D058A-82B9-4B3B-89BC-1AA3622D3426}" destId="{ADA3CB76-F9BB-475E-8FBE-2F110FBD1AC2}" srcOrd="0" destOrd="1" presId="urn:microsoft.com/office/officeart/2016/7/layout/VerticalDownArrowProcess"/>
    <dgm:cxn modelId="{99E33282-82A4-4D43-8A5A-72F9B902A808}" srcId="{90CDB0AB-80B2-415E-8EDF-93686FC47130}" destId="{69BC67A7-0E74-4A48-B05D-DB90D5160B47}" srcOrd="1" destOrd="0" parTransId="{6AD727E1-2B32-4C99-AEB9-42C66986454E}" sibTransId="{17010668-8114-4647-9D88-1CD462ABE8CD}"/>
    <dgm:cxn modelId="{7A0826A1-4919-470D-87C5-DB76E76AE09C}" srcId="{C9CAE210-D8CE-43FB-9469-DA93AA1A1D50}" destId="{A07FDF33-9D95-4C68-B163-28C62F880954}" srcOrd="3" destOrd="0" parTransId="{1BAB76D0-86AF-428F-8209-8FF00BD3C568}" sibTransId="{E74C80FA-EA1D-4163-934F-B2F9FF131F15}"/>
    <dgm:cxn modelId="{1EF833A1-55BF-4038-8236-6398F6AB6B32}" type="presOf" srcId="{00E76824-7D38-46AD-9F5B-EF98829D131C}" destId="{7E734891-6EA6-4978-8B2E-15104F1302DC}" srcOrd="0" destOrd="0" presId="urn:microsoft.com/office/officeart/2016/7/layout/VerticalDownArrowProcess"/>
    <dgm:cxn modelId="{1FBCC7A1-ED75-4C69-83ED-842239599C01}" type="presOf" srcId="{A07FDF33-9D95-4C68-B163-28C62F880954}" destId="{ADA3CB76-F9BB-475E-8FBE-2F110FBD1AC2}" srcOrd="0" destOrd="3" presId="urn:microsoft.com/office/officeart/2016/7/layout/VerticalDownArrowProcess"/>
    <dgm:cxn modelId="{8373CFA9-7B86-42F0-B603-D33A6FD34CDB}" type="presOf" srcId="{A26F2268-9F22-4211-8190-F7D8D53ECEFC}" destId="{ADA3CB76-F9BB-475E-8FBE-2F110FBD1AC2}" srcOrd="0" destOrd="0" presId="urn:microsoft.com/office/officeart/2016/7/layout/VerticalDownArrowProcess"/>
    <dgm:cxn modelId="{B5F46EB2-6D56-4ECB-BA8A-57EB0A978240}" srcId="{00E76824-7D38-46AD-9F5B-EF98829D131C}" destId="{C9CAE210-D8CE-43FB-9469-DA93AA1A1D50}" srcOrd="1" destOrd="0" parTransId="{0B2F4A16-17EF-431D-9437-1719C11754F9}" sibTransId="{152B6628-C532-4231-919D-D55EC16053B3}"/>
    <dgm:cxn modelId="{3A0E03BD-0D91-4A57-95F3-6DA5B7E22227}" type="presOf" srcId="{91A805DC-A1FA-4209-A112-FCD10B4C78AF}" destId="{70F2AF32-0076-4592-BB0D-3C509832BD30}" srcOrd="0" destOrd="2" presId="urn:microsoft.com/office/officeart/2016/7/layout/VerticalDownArrowProcess"/>
    <dgm:cxn modelId="{1066DAEA-67A8-4D50-8D7A-E436C53A6DD9}" type="presOf" srcId="{90CDB0AB-80B2-415E-8EDF-93686FC47130}" destId="{28713689-6CDD-4AC7-B35B-F3FEF6E78F24}" srcOrd="0" destOrd="0" presId="urn:microsoft.com/office/officeart/2016/7/layout/VerticalDownArrowProcess"/>
    <dgm:cxn modelId="{F634E229-6879-4DA1-A985-658642387844}" type="presParOf" srcId="{7E734891-6EA6-4978-8B2E-15104F1302DC}" destId="{93B628E4-4951-408A-83D3-787ECF712C1D}" srcOrd="0" destOrd="0" presId="urn:microsoft.com/office/officeart/2016/7/layout/VerticalDownArrowProcess"/>
    <dgm:cxn modelId="{09DA623B-2E08-4A50-8C68-5D5B1C080886}" type="presParOf" srcId="{93B628E4-4951-408A-83D3-787ECF712C1D}" destId="{DE7ED0BD-2B02-400E-9D53-0AAE2B6BFB99}" srcOrd="0" destOrd="0" presId="urn:microsoft.com/office/officeart/2016/7/layout/VerticalDownArrowProcess"/>
    <dgm:cxn modelId="{73133618-3A90-4BAE-BF5C-3D7B7BEF333B}" type="presParOf" srcId="{93B628E4-4951-408A-83D3-787ECF712C1D}" destId="{ADA3CB76-F9BB-475E-8FBE-2F110FBD1AC2}" srcOrd="1" destOrd="0" presId="urn:microsoft.com/office/officeart/2016/7/layout/VerticalDownArrowProcess"/>
    <dgm:cxn modelId="{536F5253-4F1D-4915-8427-C648187478B3}" type="presParOf" srcId="{7E734891-6EA6-4978-8B2E-15104F1302DC}" destId="{BFA1AF89-3E77-40AE-BA36-A1D8175BE845}" srcOrd="1" destOrd="0" presId="urn:microsoft.com/office/officeart/2016/7/layout/VerticalDownArrowProcess"/>
    <dgm:cxn modelId="{4895A638-A8AB-441A-ABD8-B2217A342610}" type="presParOf" srcId="{7E734891-6EA6-4978-8B2E-15104F1302DC}" destId="{E6CB3EC9-F5AB-4080-8E00-1F8A74DEF8A1}" srcOrd="2" destOrd="0" presId="urn:microsoft.com/office/officeart/2016/7/layout/VerticalDownArrowProcess"/>
    <dgm:cxn modelId="{87809EB2-9B2A-468E-B0BD-9B60FE1F212E}" type="presParOf" srcId="{E6CB3EC9-F5AB-4080-8E00-1F8A74DEF8A1}" destId="{28713689-6CDD-4AC7-B35B-F3FEF6E78F24}" srcOrd="0" destOrd="0" presId="urn:microsoft.com/office/officeart/2016/7/layout/VerticalDownArrowProcess"/>
    <dgm:cxn modelId="{2A6F4E77-92B0-493D-ADAE-78CC9994C74A}" type="presParOf" srcId="{E6CB3EC9-F5AB-4080-8E00-1F8A74DEF8A1}" destId="{E211DAB8-DF93-4D9C-B6E1-2B7E09340376}" srcOrd="1" destOrd="0" presId="urn:microsoft.com/office/officeart/2016/7/layout/VerticalDownArrowProcess"/>
    <dgm:cxn modelId="{34E28D54-D134-499C-81C6-2E6A6AAB2F88}" type="presParOf" srcId="{E6CB3EC9-F5AB-4080-8E00-1F8A74DEF8A1}" destId="{70F2AF32-0076-4592-BB0D-3C509832BD3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E76824-7D38-46AD-9F5B-EF98829D131C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07FDF33-9D95-4C68-B163-28C62F880954}">
      <dgm:prSet phldr="0"/>
      <dgm:spPr/>
      <dgm:t>
        <a:bodyPr/>
        <a:lstStyle/>
        <a:p>
          <a:pPr algn="l"/>
          <a:r>
            <a:rPr lang="en-US">
              <a:solidFill>
                <a:srgbClr val="000000"/>
              </a:solidFill>
              <a:latin typeface="+mn-lt"/>
              <a:cs typeface="Times New Roman"/>
            </a:rPr>
            <a:t>Scope Control: No scope creep in deliverables, only in timeline and cost.</a:t>
          </a:r>
          <a:endParaRPr lang="en-US">
            <a:latin typeface="+mn-lt"/>
          </a:endParaRPr>
        </a:p>
      </dgm:t>
    </dgm:pt>
    <dgm:pt modelId="{1BAB76D0-86AF-428F-8209-8FF00BD3C568}" type="parTrans" cxnId="{7A0826A1-4919-470D-87C5-DB76E76AE09C}">
      <dgm:prSet/>
      <dgm:spPr/>
      <dgm:t>
        <a:bodyPr/>
        <a:lstStyle/>
        <a:p>
          <a:endParaRPr lang="en-AU"/>
        </a:p>
      </dgm:t>
    </dgm:pt>
    <dgm:pt modelId="{E74C80FA-EA1D-4163-934F-B2F9FF131F15}" type="sibTrans" cxnId="{7A0826A1-4919-470D-87C5-DB76E76AE09C}">
      <dgm:prSet/>
      <dgm:spPr/>
      <dgm:t>
        <a:bodyPr/>
        <a:lstStyle/>
        <a:p>
          <a:endParaRPr lang="en-US"/>
        </a:p>
      </dgm:t>
    </dgm:pt>
    <dgm:pt modelId="{80FF0119-090F-4CF3-8A55-F9AC29CDCACC}">
      <dgm:prSet phldr="0"/>
      <dgm:spPr/>
      <dgm:t>
        <a:bodyPr/>
        <a:lstStyle/>
        <a:p>
          <a:pPr algn="l" rtl="0"/>
          <a:r>
            <a:rPr lang="en-US" b="0">
              <a:solidFill>
                <a:srgbClr val="000000"/>
              </a:solidFill>
              <a:latin typeface="+mj-lt"/>
              <a:cs typeface="Times New Roman"/>
            </a:rPr>
            <a:t>Conceptualization Stage</a:t>
          </a:r>
        </a:p>
      </dgm:t>
    </dgm:pt>
    <dgm:pt modelId="{38CA9646-23FA-40AA-842C-94A4C48633C1}" type="parTrans" cxnId="{884340DE-D57C-4B13-A084-3964F6F54204}">
      <dgm:prSet/>
      <dgm:spPr/>
      <dgm:t>
        <a:bodyPr/>
        <a:lstStyle/>
        <a:p>
          <a:endParaRPr lang="en-AU"/>
        </a:p>
      </dgm:t>
    </dgm:pt>
    <dgm:pt modelId="{44213B4A-F0AF-42F6-9C2A-541F7461B536}" type="sibTrans" cxnId="{884340DE-D57C-4B13-A084-3964F6F54204}">
      <dgm:prSet/>
      <dgm:spPr/>
      <dgm:t>
        <a:bodyPr/>
        <a:lstStyle/>
        <a:p>
          <a:endParaRPr lang="en-AU"/>
        </a:p>
      </dgm:t>
    </dgm:pt>
    <dgm:pt modelId="{5AD3A2F0-5CE3-4BC4-A754-FD5E1A9644BD}">
      <dgm:prSet phldr="0"/>
      <dgm:spPr/>
      <dgm:t>
        <a:bodyPr/>
        <a:lstStyle/>
        <a:p>
          <a:pPr algn="l"/>
          <a:r>
            <a:rPr lang="en-US">
              <a:solidFill>
                <a:srgbClr val="000000"/>
              </a:solidFill>
              <a:latin typeface="+mn-lt"/>
              <a:cs typeface="Times New Roman"/>
            </a:rPr>
            <a:t>Objective Establishment: Clear timeline and deliverables set, targeting 50MW capacity by Q4 2017.</a:t>
          </a:r>
        </a:p>
      </dgm:t>
    </dgm:pt>
    <dgm:pt modelId="{EB6845B5-0C6A-4418-ABF9-DDD90BFFE5DB}" type="parTrans" cxnId="{CDDDF9F1-ED97-4816-8353-A0939B443DD4}">
      <dgm:prSet/>
      <dgm:spPr/>
      <dgm:t>
        <a:bodyPr/>
        <a:lstStyle/>
        <a:p>
          <a:endParaRPr lang="en-AU"/>
        </a:p>
      </dgm:t>
    </dgm:pt>
    <dgm:pt modelId="{C3D21397-A98D-48F2-A375-8E485ED56E23}" type="sibTrans" cxnId="{CDDDF9F1-ED97-4816-8353-A0939B443DD4}">
      <dgm:prSet/>
      <dgm:spPr/>
      <dgm:t>
        <a:bodyPr/>
        <a:lstStyle/>
        <a:p>
          <a:endParaRPr lang="en-AU"/>
        </a:p>
      </dgm:t>
    </dgm:pt>
    <dgm:pt modelId="{B5529295-1012-4CAE-B6A0-63B7CE25D86C}">
      <dgm:prSet phldr="0"/>
      <dgm:spPr/>
      <dgm:t>
        <a:bodyPr/>
        <a:lstStyle/>
        <a:p>
          <a:pPr algn="l"/>
          <a:r>
            <a:rPr lang="en-US">
              <a:solidFill>
                <a:srgbClr val="000000"/>
              </a:solidFill>
              <a:latin typeface="+mn-lt"/>
              <a:cs typeface="Times New Roman"/>
            </a:rPr>
            <a:t>Project Boundaries: Defined with preliminary conceptual drawings.</a:t>
          </a:r>
        </a:p>
      </dgm:t>
    </dgm:pt>
    <dgm:pt modelId="{9F349CC3-E308-4488-BC3A-47B47DE186E5}" type="parTrans" cxnId="{2FEBC700-1CEF-4977-9A50-73117EC65AC6}">
      <dgm:prSet/>
      <dgm:spPr/>
      <dgm:t>
        <a:bodyPr/>
        <a:lstStyle/>
        <a:p>
          <a:endParaRPr lang="en-AU"/>
        </a:p>
      </dgm:t>
    </dgm:pt>
    <dgm:pt modelId="{342F0B47-C712-4489-896C-7908E5558F76}" type="sibTrans" cxnId="{2FEBC700-1CEF-4977-9A50-73117EC65AC6}">
      <dgm:prSet/>
      <dgm:spPr/>
      <dgm:t>
        <a:bodyPr/>
        <a:lstStyle/>
        <a:p>
          <a:endParaRPr lang="en-AU"/>
        </a:p>
      </dgm:t>
    </dgm:pt>
    <dgm:pt modelId="{122773D3-C0EC-47AC-9891-60A71DAF4A79}">
      <dgm:prSet phldr="0"/>
      <dgm:spPr/>
      <dgm:t>
        <a:bodyPr/>
        <a:lstStyle/>
        <a:p>
          <a:pPr algn="l"/>
          <a:r>
            <a:rPr lang="en-US">
              <a:solidFill>
                <a:srgbClr val="000000"/>
              </a:solidFill>
              <a:latin typeface="+mn-lt"/>
              <a:cs typeface="Times New Roman"/>
            </a:rPr>
            <a:t>Scope Management Training: Equip the team with best practices to manage and negotiate scope changes</a:t>
          </a:r>
          <a:r>
            <a:rPr lang="en-US">
              <a:solidFill>
                <a:srgbClr val="000000"/>
              </a:solidFill>
              <a:latin typeface="Times New Roman"/>
              <a:cs typeface="Times New Roman"/>
            </a:rPr>
            <a:t>.</a:t>
          </a:r>
          <a:endParaRPr lang="en-US"/>
        </a:p>
      </dgm:t>
    </dgm:pt>
    <dgm:pt modelId="{FC4EF586-BA90-46E8-9C09-4C94DDE91861}" type="parTrans" cxnId="{6B0DC54C-10D2-4D4D-B001-966D29D5E0A0}">
      <dgm:prSet/>
      <dgm:spPr/>
      <dgm:t>
        <a:bodyPr/>
        <a:lstStyle/>
        <a:p>
          <a:endParaRPr lang="en-AU"/>
        </a:p>
      </dgm:t>
    </dgm:pt>
    <dgm:pt modelId="{06D8A9F0-157B-4899-A690-634A4FA75B88}" type="sibTrans" cxnId="{6B0DC54C-10D2-4D4D-B001-966D29D5E0A0}">
      <dgm:prSet/>
      <dgm:spPr/>
      <dgm:t>
        <a:bodyPr/>
        <a:lstStyle/>
        <a:p>
          <a:endParaRPr lang="en-AU"/>
        </a:p>
      </dgm:t>
    </dgm:pt>
    <dgm:pt modelId="{AD532E98-FE33-4A48-9044-8D7BCD36748B}">
      <dgm:prSet phldr="0"/>
      <dgm:spPr/>
      <dgm:t>
        <a:bodyPr/>
        <a:lstStyle/>
        <a:p>
          <a:pPr algn="l" rtl="0"/>
          <a:r>
            <a:rPr lang="en-US" b="0">
              <a:solidFill>
                <a:srgbClr val="000000"/>
              </a:solidFill>
              <a:latin typeface="+mj-lt"/>
              <a:cs typeface="Times New Roman"/>
            </a:rPr>
            <a:t>Recommendations for Effective Scope Management</a:t>
          </a:r>
        </a:p>
      </dgm:t>
    </dgm:pt>
    <dgm:pt modelId="{2520C473-DB6D-460B-8BB3-74CF51BDAC76}" type="parTrans" cxnId="{774FCE2E-7DC0-4682-B266-BB2737334B7A}">
      <dgm:prSet/>
      <dgm:spPr/>
      <dgm:t>
        <a:bodyPr/>
        <a:lstStyle/>
        <a:p>
          <a:endParaRPr lang="en-AU"/>
        </a:p>
      </dgm:t>
    </dgm:pt>
    <dgm:pt modelId="{4E87ED33-C32E-4700-99CE-F9E374592475}" type="sibTrans" cxnId="{774FCE2E-7DC0-4682-B266-BB2737334B7A}">
      <dgm:prSet/>
      <dgm:spPr/>
      <dgm:t>
        <a:bodyPr/>
        <a:lstStyle/>
        <a:p>
          <a:endParaRPr lang="en-AU"/>
        </a:p>
      </dgm:t>
    </dgm:pt>
    <dgm:pt modelId="{5DDF8CCA-7CB6-483D-AF27-EEEAEFCD0EDB}">
      <dgm:prSet phldr="0"/>
      <dgm:spPr/>
      <dgm:t>
        <a:bodyPr/>
        <a:lstStyle/>
        <a:p>
          <a:pPr algn="l"/>
          <a:r>
            <a:rPr lang="en-US">
              <a:solidFill>
                <a:srgbClr val="000000"/>
              </a:solidFill>
              <a:latin typeface="+mn-lt"/>
              <a:cs typeface="Times New Roman"/>
            </a:rPr>
            <a:t>Stakeholder Engagement: Foster continuous communication for expectation management.</a:t>
          </a:r>
        </a:p>
      </dgm:t>
    </dgm:pt>
    <dgm:pt modelId="{EA33F30E-6FCF-424D-9FBB-A6CC60704435}" type="parTrans" cxnId="{627FE41A-401F-4273-8C47-62CC3E434855}">
      <dgm:prSet/>
      <dgm:spPr/>
      <dgm:t>
        <a:bodyPr/>
        <a:lstStyle/>
        <a:p>
          <a:endParaRPr lang="en-AU"/>
        </a:p>
      </dgm:t>
    </dgm:pt>
    <dgm:pt modelId="{5A6C2C76-E995-4B3D-856B-F3ADE0703236}" type="sibTrans" cxnId="{627FE41A-401F-4273-8C47-62CC3E434855}">
      <dgm:prSet/>
      <dgm:spPr/>
      <dgm:t>
        <a:bodyPr/>
        <a:lstStyle/>
        <a:p>
          <a:endParaRPr lang="en-AU"/>
        </a:p>
      </dgm:t>
    </dgm:pt>
    <dgm:pt modelId="{624122F3-9F49-44BD-95C6-485CFA7637E3}">
      <dgm:prSet phldr="0"/>
      <dgm:spPr/>
      <dgm:t>
        <a:bodyPr/>
        <a:lstStyle/>
        <a:p>
          <a:pPr algn="l"/>
          <a:r>
            <a:rPr lang="en-US">
              <a:solidFill>
                <a:srgbClr val="000000"/>
              </a:solidFill>
              <a:latin typeface="+mn-lt"/>
              <a:cs typeface="Times New Roman"/>
            </a:rPr>
            <a:t>Scope Baseline Adjustments: Implement review and adjustment processes at set project stages.</a:t>
          </a:r>
        </a:p>
      </dgm:t>
    </dgm:pt>
    <dgm:pt modelId="{981E0B19-5065-4A18-832B-CDED32E9F786}" type="parTrans" cxnId="{7B6727C8-8BCC-4D47-9571-305C583BCAC6}">
      <dgm:prSet/>
      <dgm:spPr/>
      <dgm:t>
        <a:bodyPr/>
        <a:lstStyle/>
        <a:p>
          <a:endParaRPr lang="en-AU"/>
        </a:p>
      </dgm:t>
    </dgm:pt>
    <dgm:pt modelId="{16E8CE07-86C4-4D76-A622-A788315CA811}" type="sibTrans" cxnId="{7B6727C8-8BCC-4D47-9571-305C583BCAC6}">
      <dgm:prSet/>
      <dgm:spPr/>
      <dgm:t>
        <a:bodyPr/>
        <a:lstStyle/>
        <a:p>
          <a:endParaRPr lang="en-AU"/>
        </a:p>
      </dgm:t>
    </dgm:pt>
    <dgm:pt modelId="{A25C65A1-9617-4DE8-A09A-D5F816F2ED28}">
      <dgm:prSet phldr="0"/>
      <dgm:spPr/>
      <dgm:t>
        <a:bodyPr/>
        <a:lstStyle/>
        <a:p>
          <a:pPr algn="l"/>
          <a:r>
            <a:rPr lang="en-US">
              <a:solidFill>
                <a:srgbClr val="000000"/>
              </a:solidFill>
              <a:latin typeface="+mn-lt"/>
              <a:cs typeface="Times New Roman"/>
            </a:rPr>
            <a:t>Scope Change Control: Establish a board for change assessment and approval.</a:t>
          </a:r>
        </a:p>
      </dgm:t>
    </dgm:pt>
    <dgm:pt modelId="{956C1983-44CE-4D13-9CBA-3902AAB8FD61}" type="parTrans" cxnId="{EFD1BBC5-EFD5-41B9-95AB-69B38677519B}">
      <dgm:prSet/>
      <dgm:spPr/>
      <dgm:t>
        <a:bodyPr/>
        <a:lstStyle/>
        <a:p>
          <a:endParaRPr lang="en-AU"/>
        </a:p>
      </dgm:t>
    </dgm:pt>
    <dgm:pt modelId="{915F6A85-F217-43CF-8588-38430B88C0D7}" type="sibTrans" cxnId="{EFD1BBC5-EFD5-41B9-95AB-69B38677519B}">
      <dgm:prSet/>
      <dgm:spPr/>
      <dgm:t>
        <a:bodyPr/>
        <a:lstStyle/>
        <a:p>
          <a:endParaRPr lang="en-AU"/>
        </a:p>
      </dgm:t>
    </dgm:pt>
    <dgm:pt modelId="{7E734891-6EA6-4978-8B2E-15104F1302DC}" type="pres">
      <dgm:prSet presAssocID="{00E76824-7D38-46AD-9F5B-EF98829D131C}" presName="Name0" presStyleCnt="0">
        <dgm:presLayoutVars>
          <dgm:dir/>
          <dgm:animLvl val="lvl"/>
          <dgm:resizeHandles val="exact"/>
        </dgm:presLayoutVars>
      </dgm:prSet>
      <dgm:spPr/>
    </dgm:pt>
    <dgm:pt modelId="{EDD41DC9-B39F-45B9-9C8B-654030A4A0DE}" type="pres">
      <dgm:prSet presAssocID="{AD532E98-FE33-4A48-9044-8D7BCD36748B}" presName="boxAndChildren" presStyleCnt="0"/>
      <dgm:spPr/>
    </dgm:pt>
    <dgm:pt modelId="{66BE1A3B-8959-4275-9341-DCE6FD795063}" type="pres">
      <dgm:prSet presAssocID="{AD532E98-FE33-4A48-9044-8D7BCD36748B}" presName="parentTextBox" presStyleLbl="alignNode1" presStyleIdx="0" presStyleCnt="2"/>
      <dgm:spPr/>
    </dgm:pt>
    <dgm:pt modelId="{8F2C7483-FB28-45A6-AD9C-CDF1A1DA400F}" type="pres">
      <dgm:prSet presAssocID="{AD532E98-FE33-4A48-9044-8D7BCD36748B}" presName="descendantBox" presStyleLbl="bgAccFollowNode1" presStyleIdx="0" presStyleCnt="2"/>
      <dgm:spPr/>
    </dgm:pt>
    <dgm:pt modelId="{FAF9362E-F5C6-4EEB-8A69-48A59A12AD82}" type="pres">
      <dgm:prSet presAssocID="{44213B4A-F0AF-42F6-9C2A-541F7461B536}" presName="sp" presStyleCnt="0"/>
      <dgm:spPr/>
    </dgm:pt>
    <dgm:pt modelId="{797F86AE-6219-4BF6-9EF2-D894AFC7332B}" type="pres">
      <dgm:prSet presAssocID="{80FF0119-090F-4CF3-8A55-F9AC29CDCACC}" presName="arrowAndChildren" presStyleCnt="0"/>
      <dgm:spPr/>
    </dgm:pt>
    <dgm:pt modelId="{85D8095A-413C-4F3C-9CED-E0E7282A6912}" type="pres">
      <dgm:prSet presAssocID="{80FF0119-090F-4CF3-8A55-F9AC29CDCACC}" presName="parentTextArrow" presStyleLbl="node1" presStyleIdx="0" presStyleCnt="0"/>
      <dgm:spPr/>
    </dgm:pt>
    <dgm:pt modelId="{5C736DBA-A336-4A16-873C-B2044805DEAA}" type="pres">
      <dgm:prSet presAssocID="{80FF0119-090F-4CF3-8A55-F9AC29CDCACC}" presName="arrow" presStyleLbl="alignNode1" presStyleIdx="1" presStyleCnt="2"/>
      <dgm:spPr/>
    </dgm:pt>
    <dgm:pt modelId="{DEEA3395-DDBD-4E3F-9C8A-82A771FC0CA2}" type="pres">
      <dgm:prSet presAssocID="{80FF0119-090F-4CF3-8A55-F9AC29CDCACC}" presName="descendantArrow" presStyleLbl="bgAccFollowNode1" presStyleIdx="1" presStyleCnt="2"/>
      <dgm:spPr/>
    </dgm:pt>
  </dgm:ptLst>
  <dgm:cxnLst>
    <dgm:cxn modelId="{2FEBC700-1CEF-4977-9A50-73117EC65AC6}" srcId="{80FF0119-090F-4CF3-8A55-F9AC29CDCACC}" destId="{B5529295-1012-4CAE-B6A0-63B7CE25D86C}" srcOrd="1" destOrd="0" parTransId="{9F349CC3-E308-4488-BC3A-47B47DE186E5}" sibTransId="{342F0B47-C712-4489-896C-7908E5558F76}"/>
    <dgm:cxn modelId="{627FE41A-401F-4273-8C47-62CC3E434855}" srcId="{AD532E98-FE33-4A48-9044-8D7BCD36748B}" destId="{5DDF8CCA-7CB6-483D-AF27-EEEAEFCD0EDB}" srcOrd="0" destOrd="0" parTransId="{EA33F30E-6FCF-424D-9FBB-A6CC60704435}" sibTransId="{5A6C2C76-E995-4B3D-856B-F3ADE0703236}"/>
    <dgm:cxn modelId="{774FCE2E-7DC0-4682-B266-BB2737334B7A}" srcId="{00E76824-7D38-46AD-9F5B-EF98829D131C}" destId="{AD532E98-FE33-4A48-9044-8D7BCD36748B}" srcOrd="1" destOrd="0" parTransId="{2520C473-DB6D-460B-8BB3-74CF51BDAC76}" sibTransId="{4E87ED33-C32E-4700-99CE-F9E374592475}"/>
    <dgm:cxn modelId="{B0BE3C36-5ACE-47FB-AD3D-1E1CF06CE7E7}" type="presOf" srcId="{5DDF8CCA-7CB6-483D-AF27-EEEAEFCD0EDB}" destId="{8F2C7483-FB28-45A6-AD9C-CDF1A1DA400F}" srcOrd="0" destOrd="0" presId="urn:microsoft.com/office/officeart/2016/7/layout/VerticalDownArrowProcess"/>
    <dgm:cxn modelId="{6B0DC54C-10D2-4D4D-B001-966D29D5E0A0}" srcId="{AD532E98-FE33-4A48-9044-8D7BCD36748B}" destId="{122773D3-C0EC-47AC-9891-60A71DAF4A79}" srcOrd="3" destOrd="0" parTransId="{FC4EF586-BA90-46E8-9C09-4C94DDE91861}" sibTransId="{06D8A9F0-157B-4899-A690-634A4FA75B88}"/>
    <dgm:cxn modelId="{48F0A25D-A89F-4DF0-9990-3395A54187DF}" type="presOf" srcId="{5AD3A2F0-5CE3-4BC4-A754-FD5E1A9644BD}" destId="{DEEA3395-DDBD-4E3F-9C8A-82A771FC0CA2}" srcOrd="0" destOrd="0" presId="urn:microsoft.com/office/officeart/2016/7/layout/VerticalDownArrowProcess"/>
    <dgm:cxn modelId="{8B0C7B62-D0AA-43B5-AF08-DAA0857C1897}" type="presOf" srcId="{AD532E98-FE33-4A48-9044-8D7BCD36748B}" destId="{66BE1A3B-8959-4275-9341-DCE6FD795063}" srcOrd="0" destOrd="0" presId="urn:microsoft.com/office/officeart/2016/7/layout/VerticalDownArrowProcess"/>
    <dgm:cxn modelId="{55B5146A-DFD2-43B8-AF60-E5BDD50F7447}" type="presOf" srcId="{624122F3-9F49-44BD-95C6-485CFA7637E3}" destId="{8F2C7483-FB28-45A6-AD9C-CDF1A1DA400F}" srcOrd="0" destOrd="1" presId="urn:microsoft.com/office/officeart/2016/7/layout/VerticalDownArrowProcess"/>
    <dgm:cxn modelId="{81DE4E6C-D7EE-4B57-968A-284C77A71E00}" type="presOf" srcId="{80FF0119-090F-4CF3-8A55-F9AC29CDCACC}" destId="{85D8095A-413C-4F3C-9CED-E0E7282A6912}" srcOrd="0" destOrd="0" presId="urn:microsoft.com/office/officeart/2016/7/layout/VerticalDownArrowProcess"/>
    <dgm:cxn modelId="{0C45D36D-CA13-4AEE-8BC4-6849CDA17E4C}" type="presOf" srcId="{122773D3-C0EC-47AC-9891-60A71DAF4A79}" destId="{8F2C7483-FB28-45A6-AD9C-CDF1A1DA400F}" srcOrd="0" destOrd="3" presId="urn:microsoft.com/office/officeart/2016/7/layout/VerticalDownArrowProcess"/>
    <dgm:cxn modelId="{A3D6DF6F-133D-4103-B1FB-2BEA650B9CD5}" type="presOf" srcId="{80FF0119-090F-4CF3-8A55-F9AC29CDCACC}" destId="{5C736DBA-A336-4A16-873C-B2044805DEAA}" srcOrd="1" destOrd="0" presId="urn:microsoft.com/office/officeart/2016/7/layout/VerticalDownArrowProcess"/>
    <dgm:cxn modelId="{C037AE7A-482B-4FB2-9976-BF266ED8BD35}" type="presOf" srcId="{A07FDF33-9D95-4C68-B163-28C62F880954}" destId="{DEEA3395-DDBD-4E3F-9C8A-82A771FC0CA2}" srcOrd="0" destOrd="2" presId="urn:microsoft.com/office/officeart/2016/7/layout/VerticalDownArrowProcess"/>
    <dgm:cxn modelId="{CC9A387D-BE83-4C19-82AA-0214008AAAD5}" type="presOf" srcId="{A25C65A1-9617-4DE8-A09A-D5F816F2ED28}" destId="{8F2C7483-FB28-45A6-AD9C-CDF1A1DA400F}" srcOrd="0" destOrd="2" presId="urn:microsoft.com/office/officeart/2016/7/layout/VerticalDownArrowProcess"/>
    <dgm:cxn modelId="{7A0826A1-4919-470D-87C5-DB76E76AE09C}" srcId="{80FF0119-090F-4CF3-8A55-F9AC29CDCACC}" destId="{A07FDF33-9D95-4C68-B163-28C62F880954}" srcOrd="2" destOrd="0" parTransId="{1BAB76D0-86AF-428F-8209-8FF00BD3C568}" sibTransId="{E74C80FA-EA1D-4163-934F-B2F9FF131F15}"/>
    <dgm:cxn modelId="{1EF833A1-55BF-4038-8236-6398F6AB6B32}" type="presOf" srcId="{00E76824-7D38-46AD-9F5B-EF98829D131C}" destId="{7E734891-6EA6-4978-8B2E-15104F1302DC}" srcOrd="0" destOrd="0" presId="urn:microsoft.com/office/officeart/2016/7/layout/VerticalDownArrowProcess"/>
    <dgm:cxn modelId="{EFD1BBC5-EFD5-41B9-95AB-69B38677519B}" srcId="{AD532E98-FE33-4A48-9044-8D7BCD36748B}" destId="{A25C65A1-9617-4DE8-A09A-D5F816F2ED28}" srcOrd="2" destOrd="0" parTransId="{956C1983-44CE-4D13-9CBA-3902AAB8FD61}" sibTransId="{915F6A85-F217-43CF-8588-38430B88C0D7}"/>
    <dgm:cxn modelId="{7B6727C8-8BCC-4D47-9571-305C583BCAC6}" srcId="{AD532E98-FE33-4A48-9044-8D7BCD36748B}" destId="{624122F3-9F49-44BD-95C6-485CFA7637E3}" srcOrd="1" destOrd="0" parTransId="{981E0B19-5065-4A18-832B-CDED32E9F786}" sibTransId="{16E8CE07-86C4-4D76-A622-A788315CA811}"/>
    <dgm:cxn modelId="{884340DE-D57C-4B13-A084-3964F6F54204}" srcId="{00E76824-7D38-46AD-9F5B-EF98829D131C}" destId="{80FF0119-090F-4CF3-8A55-F9AC29CDCACC}" srcOrd="0" destOrd="0" parTransId="{38CA9646-23FA-40AA-842C-94A4C48633C1}" sibTransId="{44213B4A-F0AF-42F6-9C2A-541F7461B536}"/>
    <dgm:cxn modelId="{468FB0E7-1E9D-49F6-8A41-038EBB379ED8}" type="presOf" srcId="{B5529295-1012-4CAE-B6A0-63B7CE25D86C}" destId="{DEEA3395-DDBD-4E3F-9C8A-82A771FC0CA2}" srcOrd="0" destOrd="1" presId="urn:microsoft.com/office/officeart/2016/7/layout/VerticalDownArrowProcess"/>
    <dgm:cxn modelId="{CDDDF9F1-ED97-4816-8353-A0939B443DD4}" srcId="{80FF0119-090F-4CF3-8A55-F9AC29CDCACC}" destId="{5AD3A2F0-5CE3-4BC4-A754-FD5E1A9644BD}" srcOrd="0" destOrd="0" parTransId="{EB6845B5-0C6A-4418-ABF9-DDD90BFFE5DB}" sibTransId="{C3D21397-A98D-48F2-A375-8E485ED56E23}"/>
    <dgm:cxn modelId="{6DA7982F-E395-45CC-B9D4-E9737804A806}" type="presParOf" srcId="{7E734891-6EA6-4978-8B2E-15104F1302DC}" destId="{EDD41DC9-B39F-45B9-9C8B-654030A4A0DE}" srcOrd="0" destOrd="0" presId="urn:microsoft.com/office/officeart/2016/7/layout/VerticalDownArrowProcess"/>
    <dgm:cxn modelId="{C97A8A26-E9E0-413E-9763-9B07FBC24C28}" type="presParOf" srcId="{EDD41DC9-B39F-45B9-9C8B-654030A4A0DE}" destId="{66BE1A3B-8959-4275-9341-DCE6FD795063}" srcOrd="0" destOrd="0" presId="urn:microsoft.com/office/officeart/2016/7/layout/VerticalDownArrowProcess"/>
    <dgm:cxn modelId="{C9A24B9C-A56A-4534-B974-D12551FD9995}" type="presParOf" srcId="{EDD41DC9-B39F-45B9-9C8B-654030A4A0DE}" destId="{8F2C7483-FB28-45A6-AD9C-CDF1A1DA400F}" srcOrd="1" destOrd="0" presId="urn:microsoft.com/office/officeart/2016/7/layout/VerticalDownArrowProcess"/>
    <dgm:cxn modelId="{8121E075-1A8F-4204-856A-87DEFA81FA43}" type="presParOf" srcId="{7E734891-6EA6-4978-8B2E-15104F1302DC}" destId="{FAF9362E-F5C6-4EEB-8A69-48A59A12AD82}" srcOrd="1" destOrd="0" presId="urn:microsoft.com/office/officeart/2016/7/layout/VerticalDownArrowProcess"/>
    <dgm:cxn modelId="{F66D631B-8034-4B5B-98E9-255923D9D6A4}" type="presParOf" srcId="{7E734891-6EA6-4978-8B2E-15104F1302DC}" destId="{797F86AE-6219-4BF6-9EF2-D894AFC7332B}" srcOrd="2" destOrd="0" presId="urn:microsoft.com/office/officeart/2016/7/layout/VerticalDownArrowProcess"/>
    <dgm:cxn modelId="{3C48DA18-A71A-4BD8-9047-EDDEB7071763}" type="presParOf" srcId="{797F86AE-6219-4BF6-9EF2-D894AFC7332B}" destId="{85D8095A-413C-4F3C-9CED-E0E7282A6912}" srcOrd="0" destOrd="0" presId="urn:microsoft.com/office/officeart/2016/7/layout/VerticalDownArrowProcess"/>
    <dgm:cxn modelId="{6BAC75C6-FDCF-4714-8338-F4B255C22255}" type="presParOf" srcId="{797F86AE-6219-4BF6-9EF2-D894AFC7332B}" destId="{5C736DBA-A336-4A16-873C-B2044805DEAA}" srcOrd="1" destOrd="0" presId="urn:microsoft.com/office/officeart/2016/7/layout/VerticalDownArrowProcess"/>
    <dgm:cxn modelId="{E711A07A-4685-4E10-9123-F8CE12C44ACB}" type="presParOf" srcId="{797F86AE-6219-4BF6-9EF2-D894AFC7332B}" destId="{DEEA3395-DDBD-4E3F-9C8A-82A771FC0CA2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4B5530-0B5E-4CDA-98B4-176F26AA976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998309-D7B8-4EDA-8403-DC120B77DC4A}">
      <dgm:prSet/>
      <dgm:spPr/>
      <dgm:t>
        <a:bodyPr/>
        <a:lstStyle/>
        <a:p>
          <a:r>
            <a:rPr lang="en-GB"/>
            <a:t>Average tender offer $115,000,000 </a:t>
          </a:r>
          <a:endParaRPr lang="en-US"/>
        </a:p>
      </dgm:t>
    </dgm:pt>
    <dgm:pt modelId="{833E3BC6-0581-4B5E-90EB-3BD24D900885}" type="parTrans" cxnId="{CECDE1DC-D763-4E0E-937F-C0F6E682AA9E}">
      <dgm:prSet/>
      <dgm:spPr/>
      <dgm:t>
        <a:bodyPr/>
        <a:lstStyle/>
        <a:p>
          <a:endParaRPr lang="en-US"/>
        </a:p>
      </dgm:t>
    </dgm:pt>
    <dgm:pt modelId="{20B1B27C-C637-40E1-A2E6-3D54DF949E1C}" type="sibTrans" cxnId="{CECDE1DC-D763-4E0E-937F-C0F6E682AA9E}">
      <dgm:prSet/>
      <dgm:spPr/>
      <dgm:t>
        <a:bodyPr/>
        <a:lstStyle/>
        <a:p>
          <a:endParaRPr lang="en-US"/>
        </a:p>
      </dgm:t>
    </dgm:pt>
    <dgm:pt modelId="{E52A7F52-A2B1-4D1B-B3A6-073C6E12D15F}">
      <dgm:prSet/>
      <dgm:spPr/>
      <dgm:t>
        <a:bodyPr/>
        <a:lstStyle/>
        <a:p>
          <a:r>
            <a:rPr lang="en-GB"/>
            <a:t>Negotiated down to $102,472,000 with UGL for them to become the preferred contractor                      (Genex/ARENA, 2017).</a:t>
          </a:r>
          <a:endParaRPr lang="en-US"/>
        </a:p>
      </dgm:t>
    </dgm:pt>
    <dgm:pt modelId="{5F6F9691-BF91-444F-95F8-CB8B8F6DB2E8}" type="parTrans" cxnId="{1396DB44-68C4-4A22-8077-5D2EA170CD67}">
      <dgm:prSet/>
      <dgm:spPr/>
      <dgm:t>
        <a:bodyPr/>
        <a:lstStyle/>
        <a:p>
          <a:endParaRPr lang="en-US"/>
        </a:p>
      </dgm:t>
    </dgm:pt>
    <dgm:pt modelId="{AC9D5FBE-5610-4F43-97AC-3BE1E95D982C}" type="sibTrans" cxnId="{1396DB44-68C4-4A22-8077-5D2EA170CD67}">
      <dgm:prSet/>
      <dgm:spPr/>
      <dgm:t>
        <a:bodyPr/>
        <a:lstStyle/>
        <a:p>
          <a:endParaRPr lang="en-US"/>
        </a:p>
      </dgm:t>
    </dgm:pt>
    <dgm:pt modelId="{96E84F31-C134-4ABF-B429-3C3578D24CC1}">
      <dgm:prSet/>
      <dgm:spPr/>
      <dgm:t>
        <a:bodyPr/>
        <a:lstStyle/>
        <a:p>
          <a:r>
            <a:rPr lang="en-GB"/>
            <a:t>Various hedging methods were used, however heavy foreign exchange costs were incurred</a:t>
          </a:r>
          <a:endParaRPr lang="en-US"/>
        </a:p>
      </dgm:t>
    </dgm:pt>
    <dgm:pt modelId="{BBB5BD99-D6D9-4BA2-8E51-0D0ED70A57F2}" type="parTrans" cxnId="{A558CEB4-1E54-4FA7-92DF-4D9574032C84}">
      <dgm:prSet/>
      <dgm:spPr/>
      <dgm:t>
        <a:bodyPr/>
        <a:lstStyle/>
        <a:p>
          <a:endParaRPr lang="en-US"/>
        </a:p>
      </dgm:t>
    </dgm:pt>
    <dgm:pt modelId="{4A669155-F277-44F1-99C0-8ACFFB1A3F23}" type="sibTrans" cxnId="{A558CEB4-1E54-4FA7-92DF-4D9574032C84}">
      <dgm:prSet/>
      <dgm:spPr/>
      <dgm:t>
        <a:bodyPr/>
        <a:lstStyle/>
        <a:p>
          <a:endParaRPr lang="en-US"/>
        </a:p>
      </dgm:t>
    </dgm:pt>
    <dgm:pt modelId="{6532EE1C-71BA-4AB5-86C2-A2D1CAF22861}">
      <dgm:prSet/>
      <dgm:spPr/>
      <dgm:t>
        <a:bodyPr/>
        <a:lstStyle/>
        <a:p>
          <a:r>
            <a:rPr lang="en-GB"/>
            <a:t>Required Genex to return to its shareholders for a second round of equity capital raising </a:t>
          </a:r>
          <a:endParaRPr lang="en-US"/>
        </a:p>
      </dgm:t>
    </dgm:pt>
    <dgm:pt modelId="{EFFC2841-32C3-441F-A3C0-151BD42BE37D}" type="parTrans" cxnId="{1A7279F2-D4AA-423D-A174-F1040ADA8BB7}">
      <dgm:prSet/>
      <dgm:spPr/>
      <dgm:t>
        <a:bodyPr/>
        <a:lstStyle/>
        <a:p>
          <a:endParaRPr lang="en-US"/>
        </a:p>
      </dgm:t>
    </dgm:pt>
    <dgm:pt modelId="{B0C35D79-EA94-47BC-AE5A-9B9593C9FD3F}" type="sibTrans" cxnId="{1A7279F2-D4AA-423D-A174-F1040ADA8BB7}">
      <dgm:prSet/>
      <dgm:spPr/>
      <dgm:t>
        <a:bodyPr/>
        <a:lstStyle/>
        <a:p>
          <a:endParaRPr lang="en-US"/>
        </a:p>
      </dgm:t>
    </dgm:pt>
    <dgm:pt modelId="{72E61AB1-CA98-4810-9088-346B0D7B6F45}">
      <dgm:prSet/>
      <dgm:spPr/>
      <dgm:t>
        <a:bodyPr/>
        <a:lstStyle/>
        <a:p>
          <a:r>
            <a:rPr lang="en-GB"/>
            <a:t>Revised budget of $126 million</a:t>
          </a:r>
          <a:endParaRPr lang="en-US"/>
        </a:p>
      </dgm:t>
    </dgm:pt>
    <dgm:pt modelId="{97E5A940-C620-42D3-A7B7-9AE066FC1745}" type="parTrans" cxnId="{4B809416-2291-40B0-90C2-652BF7CB0649}">
      <dgm:prSet/>
      <dgm:spPr/>
      <dgm:t>
        <a:bodyPr/>
        <a:lstStyle/>
        <a:p>
          <a:endParaRPr lang="en-US"/>
        </a:p>
      </dgm:t>
    </dgm:pt>
    <dgm:pt modelId="{6CC23B39-B789-4506-933A-E8CA2BBB88F6}" type="sibTrans" cxnId="{4B809416-2291-40B0-90C2-652BF7CB0649}">
      <dgm:prSet/>
      <dgm:spPr/>
      <dgm:t>
        <a:bodyPr/>
        <a:lstStyle/>
        <a:p>
          <a:endParaRPr lang="en-US"/>
        </a:p>
      </dgm:t>
    </dgm:pt>
    <dgm:pt modelId="{CD57351D-52B7-4AF2-B09B-279423ABF750}" type="pres">
      <dgm:prSet presAssocID="{1E4B5530-0B5E-4CDA-98B4-176F26AA976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127430-336C-4AD2-A329-B0B46A5EAE24}" type="pres">
      <dgm:prSet presAssocID="{3E998309-D7B8-4EDA-8403-DC120B77DC4A}" presName="hierRoot1" presStyleCnt="0"/>
      <dgm:spPr/>
    </dgm:pt>
    <dgm:pt modelId="{AF7AE720-1589-4317-9F19-00D8BE2B5B63}" type="pres">
      <dgm:prSet presAssocID="{3E998309-D7B8-4EDA-8403-DC120B77DC4A}" presName="composite" presStyleCnt="0"/>
      <dgm:spPr/>
    </dgm:pt>
    <dgm:pt modelId="{0289A64E-86C3-428C-A353-37BC8073E91A}" type="pres">
      <dgm:prSet presAssocID="{3E998309-D7B8-4EDA-8403-DC120B77DC4A}" presName="background" presStyleLbl="node0" presStyleIdx="0" presStyleCnt="5"/>
      <dgm:spPr/>
    </dgm:pt>
    <dgm:pt modelId="{1634D7A9-0B34-4DE8-B9BB-719D38E4C9F3}" type="pres">
      <dgm:prSet presAssocID="{3E998309-D7B8-4EDA-8403-DC120B77DC4A}" presName="text" presStyleLbl="fgAcc0" presStyleIdx="0" presStyleCnt="5">
        <dgm:presLayoutVars>
          <dgm:chPref val="3"/>
        </dgm:presLayoutVars>
      </dgm:prSet>
      <dgm:spPr/>
    </dgm:pt>
    <dgm:pt modelId="{EE7BEA6C-FF88-488B-B765-A75907FEA977}" type="pres">
      <dgm:prSet presAssocID="{3E998309-D7B8-4EDA-8403-DC120B77DC4A}" presName="hierChild2" presStyleCnt="0"/>
      <dgm:spPr/>
    </dgm:pt>
    <dgm:pt modelId="{1EB29403-E50A-4B09-AFDD-A60A9A475A70}" type="pres">
      <dgm:prSet presAssocID="{E52A7F52-A2B1-4D1B-B3A6-073C6E12D15F}" presName="hierRoot1" presStyleCnt="0"/>
      <dgm:spPr/>
    </dgm:pt>
    <dgm:pt modelId="{64FF2347-E6B7-4FC8-8331-FE3049EF6767}" type="pres">
      <dgm:prSet presAssocID="{E52A7F52-A2B1-4D1B-B3A6-073C6E12D15F}" presName="composite" presStyleCnt="0"/>
      <dgm:spPr/>
    </dgm:pt>
    <dgm:pt modelId="{E68BF26D-AA31-40E6-AD40-51FDF8936B5E}" type="pres">
      <dgm:prSet presAssocID="{E52A7F52-A2B1-4D1B-B3A6-073C6E12D15F}" presName="background" presStyleLbl="node0" presStyleIdx="1" presStyleCnt="5"/>
      <dgm:spPr/>
    </dgm:pt>
    <dgm:pt modelId="{F6753196-74D6-4755-8878-ABD7B9B15EBD}" type="pres">
      <dgm:prSet presAssocID="{E52A7F52-A2B1-4D1B-B3A6-073C6E12D15F}" presName="text" presStyleLbl="fgAcc0" presStyleIdx="1" presStyleCnt="5">
        <dgm:presLayoutVars>
          <dgm:chPref val="3"/>
        </dgm:presLayoutVars>
      </dgm:prSet>
      <dgm:spPr/>
    </dgm:pt>
    <dgm:pt modelId="{F14521EF-20C1-4E7B-BEC1-A4AA42652BD1}" type="pres">
      <dgm:prSet presAssocID="{E52A7F52-A2B1-4D1B-B3A6-073C6E12D15F}" presName="hierChild2" presStyleCnt="0"/>
      <dgm:spPr/>
    </dgm:pt>
    <dgm:pt modelId="{16FE6DD7-B167-46F2-AEA5-31D6C000B4DF}" type="pres">
      <dgm:prSet presAssocID="{96E84F31-C134-4ABF-B429-3C3578D24CC1}" presName="hierRoot1" presStyleCnt="0"/>
      <dgm:spPr/>
    </dgm:pt>
    <dgm:pt modelId="{4C9C71EC-E3EA-460C-B505-1ED34838F439}" type="pres">
      <dgm:prSet presAssocID="{96E84F31-C134-4ABF-B429-3C3578D24CC1}" presName="composite" presStyleCnt="0"/>
      <dgm:spPr/>
    </dgm:pt>
    <dgm:pt modelId="{1B7E88EE-9DBF-4888-BAF4-2B214632ADD6}" type="pres">
      <dgm:prSet presAssocID="{96E84F31-C134-4ABF-B429-3C3578D24CC1}" presName="background" presStyleLbl="node0" presStyleIdx="2" presStyleCnt="5"/>
      <dgm:spPr/>
    </dgm:pt>
    <dgm:pt modelId="{B1271AF3-FE12-4C5D-8908-8CBA1AAFE349}" type="pres">
      <dgm:prSet presAssocID="{96E84F31-C134-4ABF-B429-3C3578D24CC1}" presName="text" presStyleLbl="fgAcc0" presStyleIdx="2" presStyleCnt="5">
        <dgm:presLayoutVars>
          <dgm:chPref val="3"/>
        </dgm:presLayoutVars>
      </dgm:prSet>
      <dgm:spPr/>
    </dgm:pt>
    <dgm:pt modelId="{DF92E8C3-416E-489F-AAC3-8CDB5D0F59ED}" type="pres">
      <dgm:prSet presAssocID="{96E84F31-C134-4ABF-B429-3C3578D24CC1}" presName="hierChild2" presStyleCnt="0"/>
      <dgm:spPr/>
    </dgm:pt>
    <dgm:pt modelId="{1074D044-6A01-4964-9CD0-8C94A319AE18}" type="pres">
      <dgm:prSet presAssocID="{6532EE1C-71BA-4AB5-86C2-A2D1CAF22861}" presName="hierRoot1" presStyleCnt="0"/>
      <dgm:spPr/>
    </dgm:pt>
    <dgm:pt modelId="{2D98EE41-A40F-45E6-8CD4-ECC41EB036BC}" type="pres">
      <dgm:prSet presAssocID="{6532EE1C-71BA-4AB5-86C2-A2D1CAF22861}" presName="composite" presStyleCnt="0"/>
      <dgm:spPr/>
    </dgm:pt>
    <dgm:pt modelId="{FEF7C43E-99C2-40F3-AABB-1B23BF42A519}" type="pres">
      <dgm:prSet presAssocID="{6532EE1C-71BA-4AB5-86C2-A2D1CAF22861}" presName="background" presStyleLbl="node0" presStyleIdx="3" presStyleCnt="5"/>
      <dgm:spPr/>
    </dgm:pt>
    <dgm:pt modelId="{0566A402-871B-4D1D-86B6-2A97217E57B3}" type="pres">
      <dgm:prSet presAssocID="{6532EE1C-71BA-4AB5-86C2-A2D1CAF22861}" presName="text" presStyleLbl="fgAcc0" presStyleIdx="3" presStyleCnt="5">
        <dgm:presLayoutVars>
          <dgm:chPref val="3"/>
        </dgm:presLayoutVars>
      </dgm:prSet>
      <dgm:spPr/>
    </dgm:pt>
    <dgm:pt modelId="{C4F7F765-F248-41F3-A556-B322353E7710}" type="pres">
      <dgm:prSet presAssocID="{6532EE1C-71BA-4AB5-86C2-A2D1CAF22861}" presName="hierChild2" presStyleCnt="0"/>
      <dgm:spPr/>
    </dgm:pt>
    <dgm:pt modelId="{933F476A-263A-41E7-A52A-E8D12304F5EE}" type="pres">
      <dgm:prSet presAssocID="{72E61AB1-CA98-4810-9088-346B0D7B6F45}" presName="hierRoot1" presStyleCnt="0"/>
      <dgm:spPr/>
    </dgm:pt>
    <dgm:pt modelId="{3A4BAF3E-85C6-473E-9600-5AF3316F4602}" type="pres">
      <dgm:prSet presAssocID="{72E61AB1-CA98-4810-9088-346B0D7B6F45}" presName="composite" presStyleCnt="0"/>
      <dgm:spPr/>
    </dgm:pt>
    <dgm:pt modelId="{1E8454FE-1795-4ECC-8F90-4A949F33E0FD}" type="pres">
      <dgm:prSet presAssocID="{72E61AB1-CA98-4810-9088-346B0D7B6F45}" presName="background" presStyleLbl="node0" presStyleIdx="4" presStyleCnt="5"/>
      <dgm:spPr/>
    </dgm:pt>
    <dgm:pt modelId="{2BA701DC-E062-4CA1-A2C9-FF4DBA90A2FD}" type="pres">
      <dgm:prSet presAssocID="{72E61AB1-CA98-4810-9088-346B0D7B6F45}" presName="text" presStyleLbl="fgAcc0" presStyleIdx="4" presStyleCnt="5">
        <dgm:presLayoutVars>
          <dgm:chPref val="3"/>
        </dgm:presLayoutVars>
      </dgm:prSet>
      <dgm:spPr/>
    </dgm:pt>
    <dgm:pt modelId="{A6EF42C8-1D00-43EE-AE5B-B8C1D877DEAA}" type="pres">
      <dgm:prSet presAssocID="{72E61AB1-CA98-4810-9088-346B0D7B6F45}" presName="hierChild2" presStyleCnt="0"/>
      <dgm:spPr/>
    </dgm:pt>
  </dgm:ptLst>
  <dgm:cxnLst>
    <dgm:cxn modelId="{214D6F08-B02C-4D68-B309-577807675693}" type="presOf" srcId="{E52A7F52-A2B1-4D1B-B3A6-073C6E12D15F}" destId="{F6753196-74D6-4755-8878-ABD7B9B15EBD}" srcOrd="0" destOrd="0" presId="urn:microsoft.com/office/officeart/2005/8/layout/hierarchy1"/>
    <dgm:cxn modelId="{4B809416-2291-40B0-90C2-652BF7CB0649}" srcId="{1E4B5530-0B5E-4CDA-98B4-176F26AA9769}" destId="{72E61AB1-CA98-4810-9088-346B0D7B6F45}" srcOrd="4" destOrd="0" parTransId="{97E5A940-C620-42D3-A7B7-9AE066FC1745}" sibTransId="{6CC23B39-B789-4506-933A-E8CA2BBB88F6}"/>
    <dgm:cxn modelId="{AEED2421-5E6D-4E75-8BC7-7B380E876DA9}" type="presOf" srcId="{72E61AB1-CA98-4810-9088-346B0D7B6F45}" destId="{2BA701DC-E062-4CA1-A2C9-FF4DBA90A2FD}" srcOrd="0" destOrd="0" presId="urn:microsoft.com/office/officeart/2005/8/layout/hierarchy1"/>
    <dgm:cxn modelId="{77D29223-8585-453A-86DA-13AB9038C25E}" type="presOf" srcId="{96E84F31-C134-4ABF-B429-3C3578D24CC1}" destId="{B1271AF3-FE12-4C5D-8908-8CBA1AAFE349}" srcOrd="0" destOrd="0" presId="urn:microsoft.com/office/officeart/2005/8/layout/hierarchy1"/>
    <dgm:cxn modelId="{1396DB44-68C4-4A22-8077-5D2EA170CD67}" srcId="{1E4B5530-0B5E-4CDA-98B4-176F26AA9769}" destId="{E52A7F52-A2B1-4D1B-B3A6-073C6E12D15F}" srcOrd="1" destOrd="0" parTransId="{5F6F9691-BF91-444F-95F8-CB8B8F6DB2E8}" sibTransId="{AC9D5FBE-5610-4F43-97AC-3BE1E95D982C}"/>
    <dgm:cxn modelId="{EDB17960-0AE8-453E-92F9-AA85C24030E5}" type="presOf" srcId="{3E998309-D7B8-4EDA-8403-DC120B77DC4A}" destId="{1634D7A9-0B34-4DE8-B9BB-719D38E4C9F3}" srcOrd="0" destOrd="0" presId="urn:microsoft.com/office/officeart/2005/8/layout/hierarchy1"/>
    <dgm:cxn modelId="{4EA63A64-079E-4A7A-8020-14CC62E6E8DD}" type="presOf" srcId="{6532EE1C-71BA-4AB5-86C2-A2D1CAF22861}" destId="{0566A402-871B-4D1D-86B6-2A97217E57B3}" srcOrd="0" destOrd="0" presId="urn:microsoft.com/office/officeart/2005/8/layout/hierarchy1"/>
    <dgm:cxn modelId="{A558CEB4-1E54-4FA7-92DF-4D9574032C84}" srcId="{1E4B5530-0B5E-4CDA-98B4-176F26AA9769}" destId="{96E84F31-C134-4ABF-B429-3C3578D24CC1}" srcOrd="2" destOrd="0" parTransId="{BBB5BD99-D6D9-4BA2-8E51-0D0ED70A57F2}" sibTransId="{4A669155-F277-44F1-99C0-8ACFFB1A3F23}"/>
    <dgm:cxn modelId="{CECDE1DC-D763-4E0E-937F-C0F6E682AA9E}" srcId="{1E4B5530-0B5E-4CDA-98B4-176F26AA9769}" destId="{3E998309-D7B8-4EDA-8403-DC120B77DC4A}" srcOrd="0" destOrd="0" parTransId="{833E3BC6-0581-4B5E-90EB-3BD24D900885}" sibTransId="{20B1B27C-C637-40E1-A2E6-3D54DF949E1C}"/>
    <dgm:cxn modelId="{1A7279F2-D4AA-423D-A174-F1040ADA8BB7}" srcId="{1E4B5530-0B5E-4CDA-98B4-176F26AA9769}" destId="{6532EE1C-71BA-4AB5-86C2-A2D1CAF22861}" srcOrd="3" destOrd="0" parTransId="{EFFC2841-32C3-441F-A3C0-151BD42BE37D}" sibTransId="{B0C35D79-EA94-47BC-AE5A-9B9593C9FD3F}"/>
    <dgm:cxn modelId="{D806E0F4-4B7D-4CA7-9323-D896898D74C4}" type="presOf" srcId="{1E4B5530-0B5E-4CDA-98B4-176F26AA9769}" destId="{CD57351D-52B7-4AF2-B09B-279423ABF750}" srcOrd="0" destOrd="0" presId="urn:microsoft.com/office/officeart/2005/8/layout/hierarchy1"/>
    <dgm:cxn modelId="{8F4F5A19-686A-463E-A4F5-CCC37D7233D0}" type="presParOf" srcId="{CD57351D-52B7-4AF2-B09B-279423ABF750}" destId="{03127430-336C-4AD2-A329-B0B46A5EAE24}" srcOrd="0" destOrd="0" presId="urn:microsoft.com/office/officeart/2005/8/layout/hierarchy1"/>
    <dgm:cxn modelId="{F0BDB350-470C-485B-AEB1-95AC2D93309E}" type="presParOf" srcId="{03127430-336C-4AD2-A329-B0B46A5EAE24}" destId="{AF7AE720-1589-4317-9F19-00D8BE2B5B63}" srcOrd="0" destOrd="0" presId="urn:microsoft.com/office/officeart/2005/8/layout/hierarchy1"/>
    <dgm:cxn modelId="{708408E0-4E40-47B6-9D40-93F2B31C8AE5}" type="presParOf" srcId="{AF7AE720-1589-4317-9F19-00D8BE2B5B63}" destId="{0289A64E-86C3-428C-A353-37BC8073E91A}" srcOrd="0" destOrd="0" presId="urn:microsoft.com/office/officeart/2005/8/layout/hierarchy1"/>
    <dgm:cxn modelId="{FD520C14-4D31-47A0-BA61-2D3F21FF0535}" type="presParOf" srcId="{AF7AE720-1589-4317-9F19-00D8BE2B5B63}" destId="{1634D7A9-0B34-4DE8-B9BB-719D38E4C9F3}" srcOrd="1" destOrd="0" presId="urn:microsoft.com/office/officeart/2005/8/layout/hierarchy1"/>
    <dgm:cxn modelId="{891AEB7D-15C4-4D29-9D75-E2B5E92E692C}" type="presParOf" srcId="{03127430-336C-4AD2-A329-B0B46A5EAE24}" destId="{EE7BEA6C-FF88-488B-B765-A75907FEA977}" srcOrd="1" destOrd="0" presId="urn:microsoft.com/office/officeart/2005/8/layout/hierarchy1"/>
    <dgm:cxn modelId="{E987FEAB-517B-47C1-B216-F87483B78037}" type="presParOf" srcId="{CD57351D-52B7-4AF2-B09B-279423ABF750}" destId="{1EB29403-E50A-4B09-AFDD-A60A9A475A70}" srcOrd="1" destOrd="0" presId="urn:microsoft.com/office/officeart/2005/8/layout/hierarchy1"/>
    <dgm:cxn modelId="{D1CB2C9B-6F2C-49A0-B1C8-02978C9232F5}" type="presParOf" srcId="{1EB29403-E50A-4B09-AFDD-A60A9A475A70}" destId="{64FF2347-E6B7-4FC8-8331-FE3049EF6767}" srcOrd="0" destOrd="0" presId="urn:microsoft.com/office/officeart/2005/8/layout/hierarchy1"/>
    <dgm:cxn modelId="{9E147D93-34C9-4E17-A0F3-2536FF95170D}" type="presParOf" srcId="{64FF2347-E6B7-4FC8-8331-FE3049EF6767}" destId="{E68BF26D-AA31-40E6-AD40-51FDF8936B5E}" srcOrd="0" destOrd="0" presId="urn:microsoft.com/office/officeart/2005/8/layout/hierarchy1"/>
    <dgm:cxn modelId="{1434D0EC-22CC-42BA-9923-ACA1667242A6}" type="presParOf" srcId="{64FF2347-E6B7-4FC8-8331-FE3049EF6767}" destId="{F6753196-74D6-4755-8878-ABD7B9B15EBD}" srcOrd="1" destOrd="0" presId="urn:microsoft.com/office/officeart/2005/8/layout/hierarchy1"/>
    <dgm:cxn modelId="{B06A63C1-F7AF-4FEC-9382-39378A1C5446}" type="presParOf" srcId="{1EB29403-E50A-4B09-AFDD-A60A9A475A70}" destId="{F14521EF-20C1-4E7B-BEC1-A4AA42652BD1}" srcOrd="1" destOrd="0" presId="urn:microsoft.com/office/officeart/2005/8/layout/hierarchy1"/>
    <dgm:cxn modelId="{0E8AB821-2980-4EFD-9FC2-26F6C6945977}" type="presParOf" srcId="{CD57351D-52B7-4AF2-B09B-279423ABF750}" destId="{16FE6DD7-B167-46F2-AEA5-31D6C000B4DF}" srcOrd="2" destOrd="0" presId="urn:microsoft.com/office/officeart/2005/8/layout/hierarchy1"/>
    <dgm:cxn modelId="{A7A9D56A-EEE9-4257-923D-379977993DA3}" type="presParOf" srcId="{16FE6DD7-B167-46F2-AEA5-31D6C000B4DF}" destId="{4C9C71EC-E3EA-460C-B505-1ED34838F439}" srcOrd="0" destOrd="0" presId="urn:microsoft.com/office/officeart/2005/8/layout/hierarchy1"/>
    <dgm:cxn modelId="{A396441F-895E-4EF9-AD69-80D02E38C910}" type="presParOf" srcId="{4C9C71EC-E3EA-460C-B505-1ED34838F439}" destId="{1B7E88EE-9DBF-4888-BAF4-2B214632ADD6}" srcOrd="0" destOrd="0" presId="urn:microsoft.com/office/officeart/2005/8/layout/hierarchy1"/>
    <dgm:cxn modelId="{07061082-81FE-40C5-8A5E-7E63E91937CD}" type="presParOf" srcId="{4C9C71EC-E3EA-460C-B505-1ED34838F439}" destId="{B1271AF3-FE12-4C5D-8908-8CBA1AAFE349}" srcOrd="1" destOrd="0" presId="urn:microsoft.com/office/officeart/2005/8/layout/hierarchy1"/>
    <dgm:cxn modelId="{83F1FD62-EAE2-4AC1-B9A1-938E55EB12CF}" type="presParOf" srcId="{16FE6DD7-B167-46F2-AEA5-31D6C000B4DF}" destId="{DF92E8C3-416E-489F-AAC3-8CDB5D0F59ED}" srcOrd="1" destOrd="0" presId="urn:microsoft.com/office/officeart/2005/8/layout/hierarchy1"/>
    <dgm:cxn modelId="{1C03F9D7-862C-4BB4-92DA-6F11AA5A42B3}" type="presParOf" srcId="{CD57351D-52B7-4AF2-B09B-279423ABF750}" destId="{1074D044-6A01-4964-9CD0-8C94A319AE18}" srcOrd="3" destOrd="0" presId="urn:microsoft.com/office/officeart/2005/8/layout/hierarchy1"/>
    <dgm:cxn modelId="{88F9AABD-5068-4BC3-A0FC-B2C69CB45E20}" type="presParOf" srcId="{1074D044-6A01-4964-9CD0-8C94A319AE18}" destId="{2D98EE41-A40F-45E6-8CD4-ECC41EB036BC}" srcOrd="0" destOrd="0" presId="urn:microsoft.com/office/officeart/2005/8/layout/hierarchy1"/>
    <dgm:cxn modelId="{85C6855A-DAD8-4441-BED3-BC2C876E26FD}" type="presParOf" srcId="{2D98EE41-A40F-45E6-8CD4-ECC41EB036BC}" destId="{FEF7C43E-99C2-40F3-AABB-1B23BF42A519}" srcOrd="0" destOrd="0" presId="urn:microsoft.com/office/officeart/2005/8/layout/hierarchy1"/>
    <dgm:cxn modelId="{539E2360-8D36-43CC-B590-C0D4E10EA527}" type="presParOf" srcId="{2D98EE41-A40F-45E6-8CD4-ECC41EB036BC}" destId="{0566A402-871B-4D1D-86B6-2A97217E57B3}" srcOrd="1" destOrd="0" presId="urn:microsoft.com/office/officeart/2005/8/layout/hierarchy1"/>
    <dgm:cxn modelId="{2207763D-DE95-45F5-AB37-B07FD045B815}" type="presParOf" srcId="{1074D044-6A01-4964-9CD0-8C94A319AE18}" destId="{C4F7F765-F248-41F3-A556-B322353E7710}" srcOrd="1" destOrd="0" presId="urn:microsoft.com/office/officeart/2005/8/layout/hierarchy1"/>
    <dgm:cxn modelId="{D188C5E6-1F13-42F5-BD36-558D8153B16E}" type="presParOf" srcId="{CD57351D-52B7-4AF2-B09B-279423ABF750}" destId="{933F476A-263A-41E7-A52A-E8D12304F5EE}" srcOrd="4" destOrd="0" presId="urn:microsoft.com/office/officeart/2005/8/layout/hierarchy1"/>
    <dgm:cxn modelId="{FB34D49A-4A0E-4F00-AA18-AF21284B0C79}" type="presParOf" srcId="{933F476A-263A-41E7-A52A-E8D12304F5EE}" destId="{3A4BAF3E-85C6-473E-9600-5AF3316F4602}" srcOrd="0" destOrd="0" presId="urn:microsoft.com/office/officeart/2005/8/layout/hierarchy1"/>
    <dgm:cxn modelId="{093539CB-095C-4C2A-A639-723500EAEA19}" type="presParOf" srcId="{3A4BAF3E-85C6-473E-9600-5AF3316F4602}" destId="{1E8454FE-1795-4ECC-8F90-4A949F33E0FD}" srcOrd="0" destOrd="0" presId="urn:microsoft.com/office/officeart/2005/8/layout/hierarchy1"/>
    <dgm:cxn modelId="{9521BE12-E3E2-43BE-A83B-058BF185F944}" type="presParOf" srcId="{3A4BAF3E-85C6-473E-9600-5AF3316F4602}" destId="{2BA701DC-E062-4CA1-A2C9-FF4DBA90A2FD}" srcOrd="1" destOrd="0" presId="urn:microsoft.com/office/officeart/2005/8/layout/hierarchy1"/>
    <dgm:cxn modelId="{24A67230-BF10-43E6-B454-8D5B9751E85E}" type="presParOf" srcId="{933F476A-263A-41E7-A52A-E8D12304F5EE}" destId="{A6EF42C8-1D00-43EE-AE5B-B8C1D877DE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D897F1-C8D7-4101-8402-BD505E70192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DCCF5-00A7-4098-BFA0-EBE43C719F6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Example of a bottom-up / vendor bid analysis approach to budgeting</a:t>
          </a:r>
          <a:endParaRPr lang="en-US"/>
        </a:p>
      </dgm:t>
    </dgm:pt>
    <dgm:pt modelId="{1E3AE0F2-7EB4-4C54-8D86-5534074169E7}" type="parTrans" cxnId="{C6DE8FFD-34B7-434C-B502-1176FA47742E}">
      <dgm:prSet/>
      <dgm:spPr/>
      <dgm:t>
        <a:bodyPr/>
        <a:lstStyle/>
        <a:p>
          <a:endParaRPr lang="en-US"/>
        </a:p>
      </dgm:t>
    </dgm:pt>
    <dgm:pt modelId="{B3CFDEA7-8FDF-409F-9F3F-BD7B1BAD51E9}" type="sibTrans" cxnId="{C6DE8FFD-34B7-434C-B502-1176FA47742E}">
      <dgm:prSet/>
      <dgm:spPr/>
      <dgm:t>
        <a:bodyPr/>
        <a:lstStyle/>
        <a:p>
          <a:endParaRPr lang="en-US"/>
        </a:p>
      </dgm:t>
    </dgm:pt>
    <dgm:pt modelId="{BDDE93AF-019B-4DFE-9A65-1B05B4FD9AF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 firm grasp on the total costs only became apparent after negotiations with contractors were complete.                                                                         (B. Guo, personal interview, 5 April 2024)</a:t>
          </a:r>
          <a:endParaRPr lang="en-US"/>
        </a:p>
      </dgm:t>
    </dgm:pt>
    <dgm:pt modelId="{10DD9EE0-7A47-4E7F-9231-9077559FF082}" type="parTrans" cxnId="{B49AD8C8-2CE2-45A7-AC4F-9C866E2BB3B3}">
      <dgm:prSet/>
      <dgm:spPr/>
      <dgm:t>
        <a:bodyPr/>
        <a:lstStyle/>
        <a:p>
          <a:endParaRPr lang="en-US"/>
        </a:p>
      </dgm:t>
    </dgm:pt>
    <dgm:pt modelId="{F2B2D3E7-CBBA-481D-8570-A5A4228E5845}" type="sibTrans" cxnId="{B49AD8C8-2CE2-45A7-AC4F-9C866E2BB3B3}">
      <dgm:prSet/>
      <dgm:spPr/>
      <dgm:t>
        <a:bodyPr/>
        <a:lstStyle/>
        <a:p>
          <a:endParaRPr lang="en-US"/>
        </a:p>
      </dgm:t>
    </dgm:pt>
    <dgm:pt modelId="{2AFA4D3C-2C7C-45C4-85C2-FBD67DD64AE3}" type="pres">
      <dgm:prSet presAssocID="{B0D897F1-C8D7-4101-8402-BD505E70192E}" presName="root" presStyleCnt="0">
        <dgm:presLayoutVars>
          <dgm:dir/>
          <dgm:resizeHandles val="exact"/>
        </dgm:presLayoutVars>
      </dgm:prSet>
      <dgm:spPr/>
    </dgm:pt>
    <dgm:pt modelId="{E2051D04-F76C-4945-801E-436803465F90}" type="pres">
      <dgm:prSet presAssocID="{A34DCCF5-00A7-4098-BFA0-EBE43C719F62}" presName="compNode" presStyleCnt="0"/>
      <dgm:spPr/>
    </dgm:pt>
    <dgm:pt modelId="{502948B7-FEAF-4D44-AE92-6AA2F24FC4CD}" type="pres">
      <dgm:prSet presAssocID="{A34DCCF5-00A7-4098-BFA0-EBE43C719F62}" presName="bgRect" presStyleLbl="bgShp" presStyleIdx="0" presStyleCnt="2"/>
      <dgm:spPr/>
    </dgm:pt>
    <dgm:pt modelId="{BE6D3FEB-6724-42AE-8DC1-8DD1ECFEA5DB}" type="pres">
      <dgm:prSet presAssocID="{A34DCCF5-00A7-4098-BFA0-EBE43C719F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B64AE7C-8F4F-4F51-AD07-B29A04A3B010}" type="pres">
      <dgm:prSet presAssocID="{A34DCCF5-00A7-4098-BFA0-EBE43C719F62}" presName="spaceRect" presStyleCnt="0"/>
      <dgm:spPr/>
    </dgm:pt>
    <dgm:pt modelId="{1F583023-398F-47A2-88A3-A284412911E9}" type="pres">
      <dgm:prSet presAssocID="{A34DCCF5-00A7-4098-BFA0-EBE43C719F62}" presName="parTx" presStyleLbl="revTx" presStyleIdx="0" presStyleCnt="2">
        <dgm:presLayoutVars>
          <dgm:chMax val="0"/>
          <dgm:chPref val="0"/>
        </dgm:presLayoutVars>
      </dgm:prSet>
      <dgm:spPr/>
    </dgm:pt>
    <dgm:pt modelId="{92597926-9317-4D1A-8142-187B43061529}" type="pres">
      <dgm:prSet presAssocID="{B3CFDEA7-8FDF-409F-9F3F-BD7B1BAD51E9}" presName="sibTrans" presStyleCnt="0"/>
      <dgm:spPr/>
    </dgm:pt>
    <dgm:pt modelId="{D03BA8CB-C3A5-4024-B7D1-392339571AD8}" type="pres">
      <dgm:prSet presAssocID="{BDDE93AF-019B-4DFE-9A65-1B05B4FD9AF4}" presName="compNode" presStyleCnt="0"/>
      <dgm:spPr/>
    </dgm:pt>
    <dgm:pt modelId="{8191063E-C923-4D7E-B05A-E9A331EC3D06}" type="pres">
      <dgm:prSet presAssocID="{BDDE93AF-019B-4DFE-9A65-1B05B4FD9AF4}" presName="bgRect" presStyleLbl="bgShp" presStyleIdx="1" presStyleCnt="2"/>
      <dgm:spPr/>
    </dgm:pt>
    <dgm:pt modelId="{FC138DE3-AEB3-4476-9107-6EA3FD466653}" type="pres">
      <dgm:prSet presAssocID="{BDDE93AF-019B-4DFE-9A65-1B05B4FD9AF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A9AD817-4E12-4539-9508-34D4B37A3E85}" type="pres">
      <dgm:prSet presAssocID="{BDDE93AF-019B-4DFE-9A65-1B05B4FD9AF4}" presName="spaceRect" presStyleCnt="0"/>
      <dgm:spPr/>
    </dgm:pt>
    <dgm:pt modelId="{91A82FD1-C2C0-407E-BF82-786232AAFA3A}" type="pres">
      <dgm:prSet presAssocID="{BDDE93AF-019B-4DFE-9A65-1B05B4FD9AF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516503E-0F03-43F6-8026-60AA7CC61D6C}" type="presOf" srcId="{BDDE93AF-019B-4DFE-9A65-1B05B4FD9AF4}" destId="{91A82FD1-C2C0-407E-BF82-786232AAFA3A}" srcOrd="0" destOrd="0" presId="urn:microsoft.com/office/officeart/2018/2/layout/IconVerticalSolidList"/>
    <dgm:cxn modelId="{7DEA936F-D5E1-4466-BEC2-4B0958EDE0F0}" type="presOf" srcId="{A34DCCF5-00A7-4098-BFA0-EBE43C719F62}" destId="{1F583023-398F-47A2-88A3-A284412911E9}" srcOrd="0" destOrd="0" presId="urn:microsoft.com/office/officeart/2018/2/layout/IconVerticalSolidList"/>
    <dgm:cxn modelId="{E65FAB8C-E928-4449-AFD7-5695ED5F6543}" type="presOf" srcId="{B0D897F1-C8D7-4101-8402-BD505E70192E}" destId="{2AFA4D3C-2C7C-45C4-85C2-FBD67DD64AE3}" srcOrd="0" destOrd="0" presId="urn:microsoft.com/office/officeart/2018/2/layout/IconVerticalSolidList"/>
    <dgm:cxn modelId="{B49AD8C8-2CE2-45A7-AC4F-9C866E2BB3B3}" srcId="{B0D897F1-C8D7-4101-8402-BD505E70192E}" destId="{BDDE93AF-019B-4DFE-9A65-1B05B4FD9AF4}" srcOrd="1" destOrd="0" parTransId="{10DD9EE0-7A47-4E7F-9231-9077559FF082}" sibTransId="{F2B2D3E7-CBBA-481D-8570-A5A4228E5845}"/>
    <dgm:cxn modelId="{C6DE8FFD-34B7-434C-B502-1176FA47742E}" srcId="{B0D897F1-C8D7-4101-8402-BD505E70192E}" destId="{A34DCCF5-00A7-4098-BFA0-EBE43C719F62}" srcOrd="0" destOrd="0" parTransId="{1E3AE0F2-7EB4-4C54-8D86-5534074169E7}" sibTransId="{B3CFDEA7-8FDF-409F-9F3F-BD7B1BAD51E9}"/>
    <dgm:cxn modelId="{D852C696-87E2-4316-A46F-8EB4B572B05B}" type="presParOf" srcId="{2AFA4D3C-2C7C-45C4-85C2-FBD67DD64AE3}" destId="{E2051D04-F76C-4945-801E-436803465F90}" srcOrd="0" destOrd="0" presId="urn:microsoft.com/office/officeart/2018/2/layout/IconVerticalSolidList"/>
    <dgm:cxn modelId="{14FF1235-C47B-4F17-B0ED-0CA60EE9F983}" type="presParOf" srcId="{E2051D04-F76C-4945-801E-436803465F90}" destId="{502948B7-FEAF-4D44-AE92-6AA2F24FC4CD}" srcOrd="0" destOrd="0" presId="urn:microsoft.com/office/officeart/2018/2/layout/IconVerticalSolidList"/>
    <dgm:cxn modelId="{FC49F5A4-8A45-4E5F-A383-EB6F1FD33A2D}" type="presParOf" srcId="{E2051D04-F76C-4945-801E-436803465F90}" destId="{BE6D3FEB-6724-42AE-8DC1-8DD1ECFEA5DB}" srcOrd="1" destOrd="0" presId="urn:microsoft.com/office/officeart/2018/2/layout/IconVerticalSolidList"/>
    <dgm:cxn modelId="{6D785FF6-335D-45B7-B975-C8DED9D4CA84}" type="presParOf" srcId="{E2051D04-F76C-4945-801E-436803465F90}" destId="{BB64AE7C-8F4F-4F51-AD07-B29A04A3B010}" srcOrd="2" destOrd="0" presId="urn:microsoft.com/office/officeart/2018/2/layout/IconVerticalSolidList"/>
    <dgm:cxn modelId="{0735CD52-307A-42A4-A90C-0898741F8265}" type="presParOf" srcId="{E2051D04-F76C-4945-801E-436803465F90}" destId="{1F583023-398F-47A2-88A3-A284412911E9}" srcOrd="3" destOrd="0" presId="urn:microsoft.com/office/officeart/2018/2/layout/IconVerticalSolidList"/>
    <dgm:cxn modelId="{892D6455-1598-4754-BD56-50EB39C3CC55}" type="presParOf" srcId="{2AFA4D3C-2C7C-45C4-85C2-FBD67DD64AE3}" destId="{92597926-9317-4D1A-8142-187B43061529}" srcOrd="1" destOrd="0" presId="urn:microsoft.com/office/officeart/2018/2/layout/IconVerticalSolidList"/>
    <dgm:cxn modelId="{863962D8-747C-40BF-A091-E4DF35CF93C8}" type="presParOf" srcId="{2AFA4D3C-2C7C-45C4-85C2-FBD67DD64AE3}" destId="{D03BA8CB-C3A5-4024-B7D1-392339571AD8}" srcOrd="2" destOrd="0" presId="urn:microsoft.com/office/officeart/2018/2/layout/IconVerticalSolidList"/>
    <dgm:cxn modelId="{AE14AE2C-9FE6-42D2-84C0-F407EB6A111B}" type="presParOf" srcId="{D03BA8CB-C3A5-4024-B7D1-392339571AD8}" destId="{8191063E-C923-4D7E-B05A-E9A331EC3D06}" srcOrd="0" destOrd="0" presId="urn:microsoft.com/office/officeart/2018/2/layout/IconVerticalSolidList"/>
    <dgm:cxn modelId="{7938FA61-F681-48EB-88CE-06DA9F91707E}" type="presParOf" srcId="{D03BA8CB-C3A5-4024-B7D1-392339571AD8}" destId="{FC138DE3-AEB3-4476-9107-6EA3FD466653}" srcOrd="1" destOrd="0" presId="urn:microsoft.com/office/officeart/2018/2/layout/IconVerticalSolidList"/>
    <dgm:cxn modelId="{9A616E4B-9F4F-4FBA-98F0-3A885282ABB6}" type="presParOf" srcId="{D03BA8CB-C3A5-4024-B7D1-392339571AD8}" destId="{3A9AD817-4E12-4539-9508-34D4B37A3E85}" srcOrd="2" destOrd="0" presId="urn:microsoft.com/office/officeart/2018/2/layout/IconVerticalSolidList"/>
    <dgm:cxn modelId="{BBE2B7E2-4968-45C0-99CE-1A695228E0A2}" type="presParOf" srcId="{D03BA8CB-C3A5-4024-B7D1-392339571AD8}" destId="{91A82FD1-C2C0-407E-BF82-786232AAFA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D897F1-C8D7-4101-8402-BD505E70192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DCCF5-00A7-4098-BFA0-EBE43C719F6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orbel" panose="020B0503020204020204"/>
            </a:rPr>
            <a:t>Finalisation</a:t>
          </a:r>
          <a:endParaRPr lang="en-GB"/>
        </a:p>
      </dgm:t>
    </dgm:pt>
    <dgm:pt modelId="{1E3AE0F2-7EB4-4C54-8D86-5534074169E7}" type="parTrans" cxnId="{C6DE8FFD-34B7-434C-B502-1176FA47742E}">
      <dgm:prSet/>
      <dgm:spPr/>
      <dgm:t>
        <a:bodyPr/>
        <a:lstStyle/>
        <a:p>
          <a:endParaRPr lang="en-US"/>
        </a:p>
      </dgm:t>
    </dgm:pt>
    <dgm:pt modelId="{B3CFDEA7-8FDF-409F-9F3F-BD7B1BAD51E9}" type="sibTrans" cxnId="{C6DE8FFD-34B7-434C-B502-1176FA47742E}">
      <dgm:prSet/>
      <dgm:spPr/>
      <dgm:t>
        <a:bodyPr/>
        <a:lstStyle/>
        <a:p>
          <a:endParaRPr lang="en-US"/>
        </a:p>
      </dgm:t>
    </dgm:pt>
    <dgm:pt modelId="{2AFA4D3C-2C7C-45C4-85C2-FBD67DD64AE3}" type="pres">
      <dgm:prSet presAssocID="{B0D897F1-C8D7-4101-8402-BD505E70192E}" presName="root" presStyleCnt="0">
        <dgm:presLayoutVars>
          <dgm:dir/>
          <dgm:resizeHandles val="exact"/>
        </dgm:presLayoutVars>
      </dgm:prSet>
      <dgm:spPr/>
    </dgm:pt>
    <dgm:pt modelId="{E2051D04-F76C-4945-801E-436803465F90}" type="pres">
      <dgm:prSet presAssocID="{A34DCCF5-00A7-4098-BFA0-EBE43C719F62}" presName="compNode" presStyleCnt="0"/>
      <dgm:spPr/>
    </dgm:pt>
    <dgm:pt modelId="{502948B7-FEAF-4D44-AE92-6AA2F24FC4CD}" type="pres">
      <dgm:prSet presAssocID="{A34DCCF5-00A7-4098-BFA0-EBE43C719F62}" presName="bgRect" presStyleLbl="bgShp" presStyleIdx="0" presStyleCnt="1"/>
      <dgm:spPr/>
    </dgm:pt>
    <dgm:pt modelId="{BE6D3FEB-6724-42AE-8DC1-8DD1ECFEA5DB}" type="pres">
      <dgm:prSet presAssocID="{A34DCCF5-00A7-4098-BFA0-EBE43C719F6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B64AE7C-8F4F-4F51-AD07-B29A04A3B010}" type="pres">
      <dgm:prSet presAssocID="{A34DCCF5-00A7-4098-BFA0-EBE43C719F62}" presName="spaceRect" presStyleCnt="0"/>
      <dgm:spPr/>
    </dgm:pt>
    <dgm:pt modelId="{1F583023-398F-47A2-88A3-A284412911E9}" type="pres">
      <dgm:prSet presAssocID="{A34DCCF5-00A7-4098-BFA0-EBE43C719F6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DEA936F-D5E1-4466-BEC2-4B0958EDE0F0}" type="presOf" srcId="{A34DCCF5-00A7-4098-BFA0-EBE43C719F62}" destId="{1F583023-398F-47A2-88A3-A284412911E9}" srcOrd="0" destOrd="0" presId="urn:microsoft.com/office/officeart/2018/2/layout/IconVerticalSolidList"/>
    <dgm:cxn modelId="{E65FAB8C-E928-4449-AFD7-5695ED5F6543}" type="presOf" srcId="{B0D897F1-C8D7-4101-8402-BD505E70192E}" destId="{2AFA4D3C-2C7C-45C4-85C2-FBD67DD64AE3}" srcOrd="0" destOrd="0" presId="urn:microsoft.com/office/officeart/2018/2/layout/IconVerticalSolidList"/>
    <dgm:cxn modelId="{C6DE8FFD-34B7-434C-B502-1176FA47742E}" srcId="{B0D897F1-C8D7-4101-8402-BD505E70192E}" destId="{A34DCCF5-00A7-4098-BFA0-EBE43C719F62}" srcOrd="0" destOrd="0" parTransId="{1E3AE0F2-7EB4-4C54-8D86-5534074169E7}" sibTransId="{B3CFDEA7-8FDF-409F-9F3F-BD7B1BAD51E9}"/>
    <dgm:cxn modelId="{D852C696-87E2-4316-A46F-8EB4B572B05B}" type="presParOf" srcId="{2AFA4D3C-2C7C-45C4-85C2-FBD67DD64AE3}" destId="{E2051D04-F76C-4945-801E-436803465F90}" srcOrd="0" destOrd="0" presId="urn:microsoft.com/office/officeart/2018/2/layout/IconVerticalSolidList"/>
    <dgm:cxn modelId="{14FF1235-C47B-4F17-B0ED-0CA60EE9F983}" type="presParOf" srcId="{E2051D04-F76C-4945-801E-436803465F90}" destId="{502948B7-FEAF-4D44-AE92-6AA2F24FC4CD}" srcOrd="0" destOrd="0" presId="urn:microsoft.com/office/officeart/2018/2/layout/IconVerticalSolidList"/>
    <dgm:cxn modelId="{FC49F5A4-8A45-4E5F-A383-EB6F1FD33A2D}" type="presParOf" srcId="{E2051D04-F76C-4945-801E-436803465F90}" destId="{BE6D3FEB-6724-42AE-8DC1-8DD1ECFEA5DB}" srcOrd="1" destOrd="0" presId="urn:microsoft.com/office/officeart/2018/2/layout/IconVerticalSolidList"/>
    <dgm:cxn modelId="{6D785FF6-335D-45B7-B975-C8DED9D4CA84}" type="presParOf" srcId="{E2051D04-F76C-4945-801E-436803465F90}" destId="{BB64AE7C-8F4F-4F51-AD07-B29A04A3B010}" srcOrd="2" destOrd="0" presId="urn:microsoft.com/office/officeart/2018/2/layout/IconVerticalSolidList"/>
    <dgm:cxn modelId="{0735CD52-307A-42A4-A90C-0898741F8265}" type="presParOf" srcId="{E2051D04-F76C-4945-801E-436803465F90}" destId="{1F583023-398F-47A2-88A3-A284412911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D897F1-C8D7-4101-8402-BD505E70192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DCCF5-00A7-4098-BFA0-EBE43C719F6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orbel" panose="020B0503020204020204"/>
            </a:rPr>
            <a:t> Recommendations</a:t>
          </a:r>
          <a:endParaRPr lang="en-GB"/>
        </a:p>
      </dgm:t>
    </dgm:pt>
    <dgm:pt modelId="{1E3AE0F2-7EB4-4C54-8D86-5534074169E7}" type="parTrans" cxnId="{C6DE8FFD-34B7-434C-B502-1176FA47742E}">
      <dgm:prSet/>
      <dgm:spPr/>
      <dgm:t>
        <a:bodyPr/>
        <a:lstStyle/>
        <a:p>
          <a:endParaRPr lang="en-US"/>
        </a:p>
      </dgm:t>
    </dgm:pt>
    <dgm:pt modelId="{B3CFDEA7-8FDF-409F-9F3F-BD7B1BAD51E9}" type="sibTrans" cxnId="{C6DE8FFD-34B7-434C-B502-1176FA47742E}">
      <dgm:prSet/>
      <dgm:spPr/>
      <dgm:t>
        <a:bodyPr/>
        <a:lstStyle/>
        <a:p>
          <a:endParaRPr lang="en-US"/>
        </a:p>
      </dgm:t>
    </dgm:pt>
    <dgm:pt modelId="{2AFA4D3C-2C7C-45C4-85C2-FBD67DD64AE3}" type="pres">
      <dgm:prSet presAssocID="{B0D897F1-C8D7-4101-8402-BD505E70192E}" presName="root" presStyleCnt="0">
        <dgm:presLayoutVars>
          <dgm:dir/>
          <dgm:resizeHandles val="exact"/>
        </dgm:presLayoutVars>
      </dgm:prSet>
      <dgm:spPr/>
    </dgm:pt>
    <dgm:pt modelId="{E2051D04-F76C-4945-801E-436803465F90}" type="pres">
      <dgm:prSet presAssocID="{A34DCCF5-00A7-4098-BFA0-EBE43C719F62}" presName="compNode" presStyleCnt="0"/>
      <dgm:spPr/>
    </dgm:pt>
    <dgm:pt modelId="{502948B7-FEAF-4D44-AE92-6AA2F24FC4CD}" type="pres">
      <dgm:prSet presAssocID="{A34DCCF5-00A7-4098-BFA0-EBE43C719F62}" presName="bgRect" presStyleLbl="bgShp" presStyleIdx="0" presStyleCnt="1"/>
      <dgm:spPr/>
    </dgm:pt>
    <dgm:pt modelId="{BE6D3FEB-6724-42AE-8DC1-8DD1ECFEA5DB}" type="pres">
      <dgm:prSet presAssocID="{A34DCCF5-00A7-4098-BFA0-EBE43C719F6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 outline"/>
        </a:ext>
      </dgm:extLst>
    </dgm:pt>
    <dgm:pt modelId="{BB64AE7C-8F4F-4F51-AD07-B29A04A3B010}" type="pres">
      <dgm:prSet presAssocID="{A34DCCF5-00A7-4098-BFA0-EBE43C719F62}" presName="spaceRect" presStyleCnt="0"/>
      <dgm:spPr/>
    </dgm:pt>
    <dgm:pt modelId="{1F583023-398F-47A2-88A3-A284412911E9}" type="pres">
      <dgm:prSet presAssocID="{A34DCCF5-00A7-4098-BFA0-EBE43C719F6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7DEA936F-D5E1-4466-BEC2-4B0958EDE0F0}" type="presOf" srcId="{A34DCCF5-00A7-4098-BFA0-EBE43C719F62}" destId="{1F583023-398F-47A2-88A3-A284412911E9}" srcOrd="0" destOrd="0" presId="urn:microsoft.com/office/officeart/2018/2/layout/IconVerticalSolidList"/>
    <dgm:cxn modelId="{E65FAB8C-E928-4449-AFD7-5695ED5F6543}" type="presOf" srcId="{B0D897F1-C8D7-4101-8402-BD505E70192E}" destId="{2AFA4D3C-2C7C-45C4-85C2-FBD67DD64AE3}" srcOrd="0" destOrd="0" presId="urn:microsoft.com/office/officeart/2018/2/layout/IconVerticalSolidList"/>
    <dgm:cxn modelId="{C6DE8FFD-34B7-434C-B502-1176FA47742E}" srcId="{B0D897F1-C8D7-4101-8402-BD505E70192E}" destId="{A34DCCF5-00A7-4098-BFA0-EBE43C719F62}" srcOrd="0" destOrd="0" parTransId="{1E3AE0F2-7EB4-4C54-8D86-5534074169E7}" sibTransId="{B3CFDEA7-8FDF-409F-9F3F-BD7B1BAD51E9}"/>
    <dgm:cxn modelId="{D852C696-87E2-4316-A46F-8EB4B572B05B}" type="presParOf" srcId="{2AFA4D3C-2C7C-45C4-85C2-FBD67DD64AE3}" destId="{E2051D04-F76C-4945-801E-436803465F90}" srcOrd="0" destOrd="0" presId="urn:microsoft.com/office/officeart/2018/2/layout/IconVerticalSolidList"/>
    <dgm:cxn modelId="{14FF1235-C47B-4F17-B0ED-0CA60EE9F983}" type="presParOf" srcId="{E2051D04-F76C-4945-801E-436803465F90}" destId="{502948B7-FEAF-4D44-AE92-6AA2F24FC4CD}" srcOrd="0" destOrd="0" presId="urn:microsoft.com/office/officeart/2018/2/layout/IconVerticalSolidList"/>
    <dgm:cxn modelId="{FC49F5A4-8A45-4E5F-A383-EB6F1FD33A2D}" type="presParOf" srcId="{E2051D04-F76C-4945-801E-436803465F90}" destId="{BE6D3FEB-6724-42AE-8DC1-8DD1ECFEA5DB}" srcOrd="1" destOrd="0" presId="urn:microsoft.com/office/officeart/2018/2/layout/IconVerticalSolidList"/>
    <dgm:cxn modelId="{6D785FF6-335D-45B7-B975-C8DED9D4CA84}" type="presParOf" srcId="{E2051D04-F76C-4945-801E-436803465F90}" destId="{BB64AE7C-8F4F-4F51-AD07-B29A04A3B010}" srcOrd="2" destOrd="0" presId="urn:microsoft.com/office/officeart/2018/2/layout/IconVerticalSolidList"/>
    <dgm:cxn modelId="{0735CD52-307A-42A4-A90C-0898741F8265}" type="presParOf" srcId="{E2051D04-F76C-4945-801E-436803465F90}" destId="{1F583023-398F-47A2-88A3-A284412911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E76824-7D38-46AD-9F5B-EF98829D13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2AA2498-AA97-4643-B81D-15938D1734F1}">
      <dgm:prSet/>
      <dgm:spPr/>
      <dgm:t>
        <a:bodyPr/>
        <a:lstStyle/>
        <a:p>
          <a:r>
            <a:rPr lang="en-US"/>
            <a:t>An Inherent Component of Projects</a:t>
          </a:r>
        </a:p>
      </dgm:t>
    </dgm:pt>
    <dgm:pt modelId="{26F50F97-7160-4534-90FC-01B941B75FCE}" type="parTrans" cxnId="{436E291F-12E4-45B2-BDA1-DAA040D077B9}">
      <dgm:prSet/>
      <dgm:spPr/>
      <dgm:t>
        <a:bodyPr/>
        <a:lstStyle/>
        <a:p>
          <a:endParaRPr lang="en-US"/>
        </a:p>
      </dgm:t>
    </dgm:pt>
    <dgm:pt modelId="{C53B3814-6DDA-44D2-83C2-3ECB7C85C6CF}" type="sibTrans" cxnId="{436E291F-12E4-45B2-BDA1-DAA040D077B9}">
      <dgm:prSet/>
      <dgm:spPr/>
      <dgm:t>
        <a:bodyPr/>
        <a:lstStyle/>
        <a:p>
          <a:endParaRPr lang="en-US"/>
        </a:p>
      </dgm:t>
    </dgm:pt>
    <dgm:pt modelId="{08503BAF-8FFF-40D4-BEDD-CD348C3DDE36}">
      <dgm:prSet/>
      <dgm:spPr/>
      <dgm:t>
        <a:bodyPr/>
        <a:lstStyle/>
        <a:p>
          <a:r>
            <a:rPr lang="en-US"/>
            <a:t>With strategic management, risks associated with schedule, budget, quality, and stakeholders can be systematically identified, analysed, and managed</a:t>
          </a:r>
        </a:p>
      </dgm:t>
    </dgm:pt>
    <dgm:pt modelId="{3DADAEB7-E700-423B-B4BC-3523741CC4AE}" type="parTrans" cxnId="{C11CC3A0-4CA3-466A-9174-E9757E587E91}">
      <dgm:prSet/>
      <dgm:spPr/>
      <dgm:t>
        <a:bodyPr/>
        <a:lstStyle/>
        <a:p>
          <a:endParaRPr lang="en-US"/>
        </a:p>
      </dgm:t>
    </dgm:pt>
    <dgm:pt modelId="{7CE3077E-D7C0-45AC-8FBB-F8FD1C41F1BD}" type="sibTrans" cxnId="{C11CC3A0-4CA3-466A-9174-E9757E587E91}">
      <dgm:prSet/>
      <dgm:spPr/>
      <dgm:t>
        <a:bodyPr/>
        <a:lstStyle/>
        <a:p>
          <a:endParaRPr lang="en-US"/>
        </a:p>
      </dgm:t>
    </dgm:pt>
    <dgm:pt modelId="{91A805DC-A1FA-4209-A112-FCD10B4C78AF}">
      <dgm:prSet/>
      <dgm:spPr/>
      <dgm:t>
        <a:bodyPr/>
        <a:lstStyle/>
        <a:p>
          <a:r>
            <a:rPr lang="en-US"/>
            <a:t>Allows teams to leverage insights gained from managing risks to enhance decision-making, refine strategies, and strengthen resilience against future challenges</a:t>
          </a:r>
        </a:p>
      </dgm:t>
    </dgm:pt>
    <dgm:pt modelId="{7D069815-3610-4F21-BC53-2B462891A00C}" type="parTrans" cxnId="{03BAB94D-AEC7-491D-BF67-3B699DE93189}">
      <dgm:prSet/>
      <dgm:spPr/>
      <dgm:t>
        <a:bodyPr/>
        <a:lstStyle/>
        <a:p>
          <a:endParaRPr lang="en-US"/>
        </a:p>
      </dgm:t>
    </dgm:pt>
    <dgm:pt modelId="{A2880EE3-1D64-4767-9C11-623FE410EF19}" type="sibTrans" cxnId="{03BAB94D-AEC7-491D-BF67-3B699DE93189}">
      <dgm:prSet/>
      <dgm:spPr/>
      <dgm:t>
        <a:bodyPr/>
        <a:lstStyle/>
        <a:p>
          <a:endParaRPr lang="en-US"/>
        </a:p>
      </dgm:t>
    </dgm:pt>
    <dgm:pt modelId="{8AC9D3B8-1214-4298-A3A5-EF30E2E41194}" type="pres">
      <dgm:prSet presAssocID="{00E76824-7D38-46AD-9F5B-EF98829D131C}" presName="root" presStyleCnt="0">
        <dgm:presLayoutVars>
          <dgm:dir/>
          <dgm:resizeHandles val="exact"/>
        </dgm:presLayoutVars>
      </dgm:prSet>
      <dgm:spPr/>
    </dgm:pt>
    <dgm:pt modelId="{DC79B8C8-C1DC-4CA1-9838-C34CDF7B7220}" type="pres">
      <dgm:prSet presAssocID="{D2AA2498-AA97-4643-B81D-15938D1734F1}" presName="compNode" presStyleCnt="0"/>
      <dgm:spPr/>
    </dgm:pt>
    <dgm:pt modelId="{A04FEB67-8ADE-4E12-BD22-E3D2EB55E1B2}" type="pres">
      <dgm:prSet presAssocID="{D2AA2498-AA97-4643-B81D-15938D1734F1}" presName="bgRect" presStyleLbl="bgShp" presStyleIdx="0" presStyleCnt="3"/>
      <dgm:spPr/>
    </dgm:pt>
    <dgm:pt modelId="{2660D34E-9CA3-4A0E-9894-349D7534E281}" type="pres">
      <dgm:prSet presAssocID="{D2AA2498-AA97-4643-B81D-15938D1734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BC93B31-6025-4393-8A58-70EA56EFD170}" type="pres">
      <dgm:prSet presAssocID="{D2AA2498-AA97-4643-B81D-15938D1734F1}" presName="spaceRect" presStyleCnt="0"/>
      <dgm:spPr/>
    </dgm:pt>
    <dgm:pt modelId="{0DEE0E3E-F81E-403C-8C1C-47C8F6893E5F}" type="pres">
      <dgm:prSet presAssocID="{D2AA2498-AA97-4643-B81D-15938D1734F1}" presName="parTx" presStyleLbl="revTx" presStyleIdx="0" presStyleCnt="3">
        <dgm:presLayoutVars>
          <dgm:chMax val="0"/>
          <dgm:chPref val="0"/>
        </dgm:presLayoutVars>
      </dgm:prSet>
      <dgm:spPr/>
    </dgm:pt>
    <dgm:pt modelId="{C7A2546D-3FC9-4002-96D6-E49F19947348}" type="pres">
      <dgm:prSet presAssocID="{C53B3814-6DDA-44D2-83C2-3ECB7C85C6CF}" presName="sibTrans" presStyleCnt="0"/>
      <dgm:spPr/>
    </dgm:pt>
    <dgm:pt modelId="{B4C4015E-FDD8-42B0-A189-6C2204378A19}" type="pres">
      <dgm:prSet presAssocID="{08503BAF-8FFF-40D4-BEDD-CD348C3DDE36}" presName="compNode" presStyleCnt="0"/>
      <dgm:spPr/>
    </dgm:pt>
    <dgm:pt modelId="{F07492E3-2266-45EF-BC2B-959BD7C4D74D}" type="pres">
      <dgm:prSet presAssocID="{08503BAF-8FFF-40D4-BEDD-CD348C3DDE36}" presName="bgRect" presStyleLbl="bgShp" presStyleIdx="1" presStyleCnt="3"/>
      <dgm:spPr/>
    </dgm:pt>
    <dgm:pt modelId="{84C08776-4A12-48AA-A636-14E3CB42E104}" type="pres">
      <dgm:prSet presAssocID="{08503BAF-8FFF-40D4-BEDD-CD348C3DDE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595826C-10AC-4F56-AF88-088D288EA16E}" type="pres">
      <dgm:prSet presAssocID="{08503BAF-8FFF-40D4-BEDD-CD348C3DDE36}" presName="spaceRect" presStyleCnt="0"/>
      <dgm:spPr/>
    </dgm:pt>
    <dgm:pt modelId="{051B9689-DF54-4B16-B96D-3A8FB5CC9EBF}" type="pres">
      <dgm:prSet presAssocID="{08503BAF-8FFF-40D4-BEDD-CD348C3DDE36}" presName="parTx" presStyleLbl="revTx" presStyleIdx="1" presStyleCnt="3">
        <dgm:presLayoutVars>
          <dgm:chMax val="0"/>
          <dgm:chPref val="0"/>
        </dgm:presLayoutVars>
      </dgm:prSet>
      <dgm:spPr/>
    </dgm:pt>
    <dgm:pt modelId="{C57E4F6D-1BA7-4BC1-98B0-86A0D76B5326}" type="pres">
      <dgm:prSet presAssocID="{7CE3077E-D7C0-45AC-8FBB-F8FD1C41F1BD}" presName="sibTrans" presStyleCnt="0"/>
      <dgm:spPr/>
    </dgm:pt>
    <dgm:pt modelId="{C1469C9B-E1D9-4778-B562-C9B6F7BC95EB}" type="pres">
      <dgm:prSet presAssocID="{91A805DC-A1FA-4209-A112-FCD10B4C78AF}" presName="compNode" presStyleCnt="0"/>
      <dgm:spPr/>
    </dgm:pt>
    <dgm:pt modelId="{9B9FDF5F-76B1-4FA9-83F6-0FFE9C1252B7}" type="pres">
      <dgm:prSet presAssocID="{91A805DC-A1FA-4209-A112-FCD10B4C78AF}" presName="bgRect" presStyleLbl="bgShp" presStyleIdx="2" presStyleCnt="3"/>
      <dgm:spPr/>
    </dgm:pt>
    <dgm:pt modelId="{2E67A623-51A8-4C6D-939F-5752C603A3A5}" type="pres">
      <dgm:prSet presAssocID="{91A805DC-A1FA-4209-A112-FCD10B4C78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BDB1C656-16F4-45FA-A9F6-DD3537809BB0}" type="pres">
      <dgm:prSet presAssocID="{91A805DC-A1FA-4209-A112-FCD10B4C78AF}" presName="spaceRect" presStyleCnt="0"/>
      <dgm:spPr/>
    </dgm:pt>
    <dgm:pt modelId="{E8918918-595C-4FB5-B096-C1D35AA15ACE}" type="pres">
      <dgm:prSet presAssocID="{91A805DC-A1FA-4209-A112-FCD10B4C78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36E291F-12E4-45B2-BDA1-DAA040D077B9}" srcId="{00E76824-7D38-46AD-9F5B-EF98829D131C}" destId="{D2AA2498-AA97-4643-B81D-15938D1734F1}" srcOrd="0" destOrd="0" parTransId="{26F50F97-7160-4534-90FC-01B941B75FCE}" sibTransId="{C53B3814-6DDA-44D2-83C2-3ECB7C85C6CF}"/>
    <dgm:cxn modelId="{882DB223-DCB7-45FF-A808-F9CCC11D3D85}" type="presOf" srcId="{08503BAF-8FFF-40D4-BEDD-CD348C3DDE36}" destId="{051B9689-DF54-4B16-B96D-3A8FB5CC9EBF}" srcOrd="0" destOrd="0" presId="urn:microsoft.com/office/officeart/2018/2/layout/IconVerticalSolidList"/>
    <dgm:cxn modelId="{077EB83C-AA3A-49A0-9EBC-907527C722DE}" type="presOf" srcId="{91A805DC-A1FA-4209-A112-FCD10B4C78AF}" destId="{E8918918-595C-4FB5-B096-C1D35AA15ACE}" srcOrd="0" destOrd="0" presId="urn:microsoft.com/office/officeart/2018/2/layout/IconVerticalSolidList"/>
    <dgm:cxn modelId="{A617CC3F-ABC9-4C23-9674-D4FE52F74185}" type="presOf" srcId="{00E76824-7D38-46AD-9F5B-EF98829D131C}" destId="{8AC9D3B8-1214-4298-A3A5-EF30E2E41194}" srcOrd="0" destOrd="0" presId="urn:microsoft.com/office/officeart/2018/2/layout/IconVerticalSolidList"/>
    <dgm:cxn modelId="{03BAB94D-AEC7-491D-BF67-3B699DE93189}" srcId="{00E76824-7D38-46AD-9F5B-EF98829D131C}" destId="{91A805DC-A1FA-4209-A112-FCD10B4C78AF}" srcOrd="2" destOrd="0" parTransId="{7D069815-3610-4F21-BC53-2B462891A00C}" sibTransId="{A2880EE3-1D64-4767-9C11-623FE410EF19}"/>
    <dgm:cxn modelId="{62B53C58-2964-4C6B-B4A6-BE4DB919A48F}" type="presOf" srcId="{D2AA2498-AA97-4643-B81D-15938D1734F1}" destId="{0DEE0E3E-F81E-403C-8C1C-47C8F6893E5F}" srcOrd="0" destOrd="0" presId="urn:microsoft.com/office/officeart/2018/2/layout/IconVerticalSolidList"/>
    <dgm:cxn modelId="{C11CC3A0-4CA3-466A-9174-E9757E587E91}" srcId="{00E76824-7D38-46AD-9F5B-EF98829D131C}" destId="{08503BAF-8FFF-40D4-BEDD-CD348C3DDE36}" srcOrd="1" destOrd="0" parTransId="{3DADAEB7-E700-423B-B4BC-3523741CC4AE}" sibTransId="{7CE3077E-D7C0-45AC-8FBB-F8FD1C41F1BD}"/>
    <dgm:cxn modelId="{1EBFCF9E-61F5-4924-980D-88D55EC084C5}" type="presParOf" srcId="{8AC9D3B8-1214-4298-A3A5-EF30E2E41194}" destId="{DC79B8C8-C1DC-4CA1-9838-C34CDF7B7220}" srcOrd="0" destOrd="0" presId="urn:microsoft.com/office/officeart/2018/2/layout/IconVerticalSolidList"/>
    <dgm:cxn modelId="{5BB89107-E625-4FA1-9F87-71752E2B18E3}" type="presParOf" srcId="{DC79B8C8-C1DC-4CA1-9838-C34CDF7B7220}" destId="{A04FEB67-8ADE-4E12-BD22-E3D2EB55E1B2}" srcOrd="0" destOrd="0" presId="urn:microsoft.com/office/officeart/2018/2/layout/IconVerticalSolidList"/>
    <dgm:cxn modelId="{B76BE003-CA06-4810-B2E1-8EAE66E7A802}" type="presParOf" srcId="{DC79B8C8-C1DC-4CA1-9838-C34CDF7B7220}" destId="{2660D34E-9CA3-4A0E-9894-349D7534E281}" srcOrd="1" destOrd="0" presId="urn:microsoft.com/office/officeart/2018/2/layout/IconVerticalSolidList"/>
    <dgm:cxn modelId="{8CFBAEC8-0D5E-4CF7-AD18-19C9AB5A4637}" type="presParOf" srcId="{DC79B8C8-C1DC-4CA1-9838-C34CDF7B7220}" destId="{CBC93B31-6025-4393-8A58-70EA56EFD170}" srcOrd="2" destOrd="0" presId="urn:microsoft.com/office/officeart/2018/2/layout/IconVerticalSolidList"/>
    <dgm:cxn modelId="{BB1D65A4-F45C-48CD-B619-B781ACEF9EB3}" type="presParOf" srcId="{DC79B8C8-C1DC-4CA1-9838-C34CDF7B7220}" destId="{0DEE0E3E-F81E-403C-8C1C-47C8F6893E5F}" srcOrd="3" destOrd="0" presId="urn:microsoft.com/office/officeart/2018/2/layout/IconVerticalSolidList"/>
    <dgm:cxn modelId="{11927C64-875E-4EF9-9F53-134D57537732}" type="presParOf" srcId="{8AC9D3B8-1214-4298-A3A5-EF30E2E41194}" destId="{C7A2546D-3FC9-4002-96D6-E49F19947348}" srcOrd="1" destOrd="0" presId="urn:microsoft.com/office/officeart/2018/2/layout/IconVerticalSolidList"/>
    <dgm:cxn modelId="{D3DF3679-6DF9-42B2-A3B3-19906F03C587}" type="presParOf" srcId="{8AC9D3B8-1214-4298-A3A5-EF30E2E41194}" destId="{B4C4015E-FDD8-42B0-A189-6C2204378A19}" srcOrd="2" destOrd="0" presId="urn:microsoft.com/office/officeart/2018/2/layout/IconVerticalSolidList"/>
    <dgm:cxn modelId="{83759967-8751-4428-BDFC-B90EE65FBB48}" type="presParOf" srcId="{B4C4015E-FDD8-42B0-A189-6C2204378A19}" destId="{F07492E3-2266-45EF-BC2B-959BD7C4D74D}" srcOrd="0" destOrd="0" presId="urn:microsoft.com/office/officeart/2018/2/layout/IconVerticalSolidList"/>
    <dgm:cxn modelId="{2E635A98-94DD-43EF-9FAF-6594E3F25D02}" type="presParOf" srcId="{B4C4015E-FDD8-42B0-A189-6C2204378A19}" destId="{84C08776-4A12-48AA-A636-14E3CB42E104}" srcOrd="1" destOrd="0" presId="urn:microsoft.com/office/officeart/2018/2/layout/IconVerticalSolidList"/>
    <dgm:cxn modelId="{8A5EB65F-9E09-4BDE-A585-CC7705AF6995}" type="presParOf" srcId="{B4C4015E-FDD8-42B0-A189-6C2204378A19}" destId="{F595826C-10AC-4F56-AF88-088D288EA16E}" srcOrd="2" destOrd="0" presId="urn:microsoft.com/office/officeart/2018/2/layout/IconVerticalSolidList"/>
    <dgm:cxn modelId="{21E27DC2-7F61-4237-8DA6-C9CC8EF2CA2B}" type="presParOf" srcId="{B4C4015E-FDD8-42B0-A189-6C2204378A19}" destId="{051B9689-DF54-4B16-B96D-3A8FB5CC9EBF}" srcOrd="3" destOrd="0" presId="urn:microsoft.com/office/officeart/2018/2/layout/IconVerticalSolidList"/>
    <dgm:cxn modelId="{7937B82E-4043-4A33-9E22-96081D8A9DB7}" type="presParOf" srcId="{8AC9D3B8-1214-4298-A3A5-EF30E2E41194}" destId="{C57E4F6D-1BA7-4BC1-98B0-86A0D76B5326}" srcOrd="3" destOrd="0" presId="urn:microsoft.com/office/officeart/2018/2/layout/IconVerticalSolidList"/>
    <dgm:cxn modelId="{260795A7-BE5F-44BE-A0C9-E8E8ACD91B78}" type="presParOf" srcId="{8AC9D3B8-1214-4298-A3A5-EF30E2E41194}" destId="{C1469C9B-E1D9-4778-B562-C9B6F7BC95EB}" srcOrd="4" destOrd="0" presId="urn:microsoft.com/office/officeart/2018/2/layout/IconVerticalSolidList"/>
    <dgm:cxn modelId="{8BEC271A-04B4-4D36-B5D9-8B334EFC0507}" type="presParOf" srcId="{C1469C9B-E1D9-4778-B562-C9B6F7BC95EB}" destId="{9B9FDF5F-76B1-4FA9-83F6-0FFE9C1252B7}" srcOrd="0" destOrd="0" presId="urn:microsoft.com/office/officeart/2018/2/layout/IconVerticalSolidList"/>
    <dgm:cxn modelId="{50EE961A-4BF8-406F-9834-6284604F185D}" type="presParOf" srcId="{C1469C9B-E1D9-4778-B562-C9B6F7BC95EB}" destId="{2E67A623-51A8-4C6D-939F-5752C603A3A5}" srcOrd="1" destOrd="0" presId="urn:microsoft.com/office/officeart/2018/2/layout/IconVerticalSolidList"/>
    <dgm:cxn modelId="{047B6DD8-78CE-4DB4-9EB1-9E3142E4F1D3}" type="presParOf" srcId="{C1469C9B-E1D9-4778-B562-C9B6F7BC95EB}" destId="{BDB1C656-16F4-45FA-A9F6-DD3537809BB0}" srcOrd="2" destOrd="0" presId="urn:microsoft.com/office/officeart/2018/2/layout/IconVerticalSolidList"/>
    <dgm:cxn modelId="{EFE67DD4-FE48-452F-BDF4-780B631629F5}" type="presParOf" srcId="{C1469C9B-E1D9-4778-B562-C9B6F7BC95EB}" destId="{E8918918-595C-4FB5-B096-C1D35AA15A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DAD16F2-3C59-4564-B78A-ABEE78FC80B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979630B-C736-49A9-8CB4-09980E745541}">
      <dgm:prSet/>
      <dgm:spPr/>
      <dgm:t>
        <a:bodyPr/>
        <a:lstStyle/>
        <a:p>
          <a:r>
            <a:rPr lang="en-US"/>
            <a:t>Initial risk assessment focused on potential objections from local landowners and biodiversity concerns</a:t>
          </a:r>
        </a:p>
      </dgm:t>
    </dgm:pt>
    <dgm:pt modelId="{A95286D4-2530-45CD-92B3-60A4708E695A}" type="parTrans" cxnId="{D14560C2-9330-4F57-8DBC-6C5C325BEFB1}">
      <dgm:prSet/>
      <dgm:spPr/>
      <dgm:t>
        <a:bodyPr/>
        <a:lstStyle/>
        <a:p>
          <a:endParaRPr lang="en-US"/>
        </a:p>
      </dgm:t>
    </dgm:pt>
    <dgm:pt modelId="{4B79576F-F173-4E57-BE9A-4D344E182A31}" type="sibTrans" cxnId="{D14560C2-9330-4F57-8DBC-6C5C325BEFB1}">
      <dgm:prSet/>
      <dgm:spPr/>
      <dgm:t>
        <a:bodyPr/>
        <a:lstStyle/>
        <a:p>
          <a:endParaRPr lang="en-US"/>
        </a:p>
      </dgm:t>
    </dgm:pt>
    <dgm:pt modelId="{4EFA7393-FE35-490D-A94C-ACD5F40CDA91}">
      <dgm:prSet/>
      <dgm:spPr/>
      <dgm:t>
        <a:bodyPr/>
        <a:lstStyle/>
        <a:p>
          <a:r>
            <a:rPr lang="en-US"/>
            <a:t>Location on an abandoned mine site minimized environmental and social risks</a:t>
          </a:r>
        </a:p>
      </dgm:t>
    </dgm:pt>
    <dgm:pt modelId="{DC316926-7E7B-4F32-8F60-A5E08CB81335}" type="parTrans" cxnId="{CCDFDCDF-711E-4CD7-B05E-AF0FA8A49F81}">
      <dgm:prSet/>
      <dgm:spPr/>
      <dgm:t>
        <a:bodyPr/>
        <a:lstStyle/>
        <a:p>
          <a:endParaRPr lang="en-US"/>
        </a:p>
      </dgm:t>
    </dgm:pt>
    <dgm:pt modelId="{47E982F8-4738-4D32-977F-6A265C5DC5DA}" type="sibTrans" cxnId="{CCDFDCDF-711E-4CD7-B05E-AF0FA8A49F81}">
      <dgm:prSet/>
      <dgm:spPr/>
      <dgm:t>
        <a:bodyPr/>
        <a:lstStyle/>
        <a:p>
          <a:endParaRPr lang="en-US"/>
        </a:p>
      </dgm:t>
    </dgm:pt>
    <dgm:pt modelId="{56862567-AE17-473B-A101-C3205285D046}" type="pres">
      <dgm:prSet presAssocID="{8DAD16F2-3C59-4564-B78A-ABEE78FC80BE}" presName="root" presStyleCnt="0">
        <dgm:presLayoutVars>
          <dgm:dir/>
          <dgm:resizeHandles val="exact"/>
        </dgm:presLayoutVars>
      </dgm:prSet>
      <dgm:spPr/>
    </dgm:pt>
    <dgm:pt modelId="{73479251-7949-471C-B1FF-23BCA17F53AF}" type="pres">
      <dgm:prSet presAssocID="{E979630B-C736-49A9-8CB4-09980E745541}" presName="compNode" presStyleCnt="0"/>
      <dgm:spPr/>
    </dgm:pt>
    <dgm:pt modelId="{8D955271-5C56-4ABF-BCAD-3C4D9622D755}" type="pres">
      <dgm:prSet presAssocID="{E979630B-C736-49A9-8CB4-09980E745541}" presName="bgRect" presStyleLbl="bgShp" presStyleIdx="0" presStyleCnt="2"/>
      <dgm:spPr/>
    </dgm:pt>
    <dgm:pt modelId="{2CF4ADC6-D9E8-4B30-9034-6F78C1D5611E}" type="pres">
      <dgm:prSet presAssocID="{E979630B-C736-49A9-8CB4-09980E74554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8C8F41A2-F30F-4C57-B00D-B6383F80A1C4}" type="pres">
      <dgm:prSet presAssocID="{E979630B-C736-49A9-8CB4-09980E745541}" presName="spaceRect" presStyleCnt="0"/>
      <dgm:spPr/>
    </dgm:pt>
    <dgm:pt modelId="{99E40345-740F-4DC1-A7EA-BFCB845B460B}" type="pres">
      <dgm:prSet presAssocID="{E979630B-C736-49A9-8CB4-09980E745541}" presName="parTx" presStyleLbl="revTx" presStyleIdx="0" presStyleCnt="2">
        <dgm:presLayoutVars>
          <dgm:chMax val="0"/>
          <dgm:chPref val="0"/>
        </dgm:presLayoutVars>
      </dgm:prSet>
      <dgm:spPr/>
    </dgm:pt>
    <dgm:pt modelId="{7E8AE83B-ECD5-4AF4-BB9B-C97D9DB7C1AD}" type="pres">
      <dgm:prSet presAssocID="{4B79576F-F173-4E57-BE9A-4D344E182A31}" presName="sibTrans" presStyleCnt="0"/>
      <dgm:spPr/>
    </dgm:pt>
    <dgm:pt modelId="{DB981C51-2075-4442-96BD-DB6A210E9A26}" type="pres">
      <dgm:prSet presAssocID="{4EFA7393-FE35-490D-A94C-ACD5F40CDA91}" presName="compNode" presStyleCnt="0"/>
      <dgm:spPr/>
    </dgm:pt>
    <dgm:pt modelId="{9DC26CC2-4A46-44AD-AB80-7A2AF46540AB}" type="pres">
      <dgm:prSet presAssocID="{4EFA7393-FE35-490D-A94C-ACD5F40CDA91}" presName="bgRect" presStyleLbl="bgShp" presStyleIdx="1" presStyleCnt="2"/>
      <dgm:spPr/>
    </dgm:pt>
    <dgm:pt modelId="{2CB8C75D-6E67-4346-A544-CAB96EE4CBA3}" type="pres">
      <dgm:prSet presAssocID="{4EFA7393-FE35-490D-A94C-ACD5F40CDA9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B7962D1-D79C-43B4-99A6-90B6E122048A}" type="pres">
      <dgm:prSet presAssocID="{4EFA7393-FE35-490D-A94C-ACD5F40CDA91}" presName="spaceRect" presStyleCnt="0"/>
      <dgm:spPr/>
    </dgm:pt>
    <dgm:pt modelId="{FFA83D6E-D1CD-49C8-9024-7FB2D4B262C7}" type="pres">
      <dgm:prSet presAssocID="{4EFA7393-FE35-490D-A94C-ACD5F40CDA9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F752201-9E42-4907-BE0E-81BBEB23AB7E}" type="presOf" srcId="{4EFA7393-FE35-490D-A94C-ACD5F40CDA91}" destId="{FFA83D6E-D1CD-49C8-9024-7FB2D4B262C7}" srcOrd="0" destOrd="0" presId="urn:microsoft.com/office/officeart/2018/2/layout/IconVerticalSolidList"/>
    <dgm:cxn modelId="{F9AF196B-552C-46ED-AF64-C769AA7CDDF0}" type="presOf" srcId="{8DAD16F2-3C59-4564-B78A-ABEE78FC80BE}" destId="{56862567-AE17-473B-A101-C3205285D046}" srcOrd="0" destOrd="0" presId="urn:microsoft.com/office/officeart/2018/2/layout/IconVerticalSolidList"/>
    <dgm:cxn modelId="{F41C7B8C-3CAF-45AE-9C9B-6CC1EC274EE8}" type="presOf" srcId="{E979630B-C736-49A9-8CB4-09980E745541}" destId="{99E40345-740F-4DC1-A7EA-BFCB845B460B}" srcOrd="0" destOrd="0" presId="urn:microsoft.com/office/officeart/2018/2/layout/IconVerticalSolidList"/>
    <dgm:cxn modelId="{D14560C2-9330-4F57-8DBC-6C5C325BEFB1}" srcId="{8DAD16F2-3C59-4564-B78A-ABEE78FC80BE}" destId="{E979630B-C736-49A9-8CB4-09980E745541}" srcOrd="0" destOrd="0" parTransId="{A95286D4-2530-45CD-92B3-60A4708E695A}" sibTransId="{4B79576F-F173-4E57-BE9A-4D344E182A31}"/>
    <dgm:cxn modelId="{CCDFDCDF-711E-4CD7-B05E-AF0FA8A49F81}" srcId="{8DAD16F2-3C59-4564-B78A-ABEE78FC80BE}" destId="{4EFA7393-FE35-490D-A94C-ACD5F40CDA91}" srcOrd="1" destOrd="0" parTransId="{DC316926-7E7B-4F32-8F60-A5E08CB81335}" sibTransId="{47E982F8-4738-4D32-977F-6A265C5DC5DA}"/>
    <dgm:cxn modelId="{489254D1-7968-4B08-8F76-E989405CD813}" type="presParOf" srcId="{56862567-AE17-473B-A101-C3205285D046}" destId="{73479251-7949-471C-B1FF-23BCA17F53AF}" srcOrd="0" destOrd="0" presId="urn:microsoft.com/office/officeart/2018/2/layout/IconVerticalSolidList"/>
    <dgm:cxn modelId="{1CB61BA9-1AAA-4A7E-AEB3-246C99B68CEA}" type="presParOf" srcId="{73479251-7949-471C-B1FF-23BCA17F53AF}" destId="{8D955271-5C56-4ABF-BCAD-3C4D9622D755}" srcOrd="0" destOrd="0" presId="urn:microsoft.com/office/officeart/2018/2/layout/IconVerticalSolidList"/>
    <dgm:cxn modelId="{40087EB8-8A5E-4D41-9BCF-C6FC843C69E5}" type="presParOf" srcId="{73479251-7949-471C-B1FF-23BCA17F53AF}" destId="{2CF4ADC6-D9E8-4B30-9034-6F78C1D5611E}" srcOrd="1" destOrd="0" presId="urn:microsoft.com/office/officeart/2018/2/layout/IconVerticalSolidList"/>
    <dgm:cxn modelId="{454C1AF0-FCF0-4B97-BB64-E55BE0EC8795}" type="presParOf" srcId="{73479251-7949-471C-B1FF-23BCA17F53AF}" destId="{8C8F41A2-F30F-4C57-B00D-B6383F80A1C4}" srcOrd="2" destOrd="0" presId="urn:microsoft.com/office/officeart/2018/2/layout/IconVerticalSolidList"/>
    <dgm:cxn modelId="{DAF6A5C5-5BFC-4020-B93B-D5862A4CD12A}" type="presParOf" srcId="{73479251-7949-471C-B1FF-23BCA17F53AF}" destId="{99E40345-740F-4DC1-A7EA-BFCB845B460B}" srcOrd="3" destOrd="0" presId="urn:microsoft.com/office/officeart/2018/2/layout/IconVerticalSolidList"/>
    <dgm:cxn modelId="{5476601A-D4DB-43BE-A8AC-8D69158409A6}" type="presParOf" srcId="{56862567-AE17-473B-A101-C3205285D046}" destId="{7E8AE83B-ECD5-4AF4-BB9B-C97D9DB7C1AD}" srcOrd="1" destOrd="0" presId="urn:microsoft.com/office/officeart/2018/2/layout/IconVerticalSolidList"/>
    <dgm:cxn modelId="{4FEA58CC-49E5-4A5D-9DC2-3A78DB31DFA9}" type="presParOf" srcId="{56862567-AE17-473B-A101-C3205285D046}" destId="{DB981C51-2075-4442-96BD-DB6A210E9A26}" srcOrd="2" destOrd="0" presId="urn:microsoft.com/office/officeart/2018/2/layout/IconVerticalSolidList"/>
    <dgm:cxn modelId="{8F78547C-CC9F-4D9D-9393-979C4055FA4F}" type="presParOf" srcId="{DB981C51-2075-4442-96BD-DB6A210E9A26}" destId="{9DC26CC2-4A46-44AD-AB80-7A2AF46540AB}" srcOrd="0" destOrd="0" presId="urn:microsoft.com/office/officeart/2018/2/layout/IconVerticalSolidList"/>
    <dgm:cxn modelId="{8CBD1B52-ECD1-4529-B55B-08B59B5B1A52}" type="presParOf" srcId="{DB981C51-2075-4442-96BD-DB6A210E9A26}" destId="{2CB8C75D-6E67-4346-A544-CAB96EE4CBA3}" srcOrd="1" destOrd="0" presId="urn:microsoft.com/office/officeart/2018/2/layout/IconVerticalSolidList"/>
    <dgm:cxn modelId="{9FA7CFCB-7FF4-40F6-817F-BD59196417A2}" type="presParOf" srcId="{DB981C51-2075-4442-96BD-DB6A210E9A26}" destId="{9B7962D1-D79C-43B4-99A6-90B6E122048A}" srcOrd="2" destOrd="0" presId="urn:microsoft.com/office/officeart/2018/2/layout/IconVerticalSolidList"/>
    <dgm:cxn modelId="{6A8C25EF-8CF8-449D-A570-844091695E29}" type="presParOf" srcId="{DB981C51-2075-4442-96BD-DB6A210E9A26}" destId="{FFA83D6E-D1CD-49C8-9024-7FB2D4B262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DD6CE-EB94-41EA-89C1-60E4A5D4FDE5}">
      <dsp:nvSpPr>
        <dsp:cNvPr id="0" name=""/>
        <dsp:cNvSpPr/>
      </dsp:nvSpPr>
      <dsp:spPr>
        <a:xfrm>
          <a:off x="0" y="31864"/>
          <a:ext cx="2638374" cy="15830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  <a:cs typeface="Times New Roman"/>
            </a:rPr>
            <a:t>Project Managed by: </a:t>
          </a:r>
          <a:r>
            <a:rPr lang="en-US" sz="1400" kern="1200" err="1">
              <a:latin typeface="+mn-lt"/>
              <a:cs typeface="Times New Roman"/>
            </a:rPr>
            <a:t>Genex</a:t>
          </a:r>
          <a:r>
            <a:rPr lang="en-US" sz="1400" kern="1200">
              <a:latin typeface="+mn-lt"/>
              <a:cs typeface="Times New Roman"/>
            </a:rPr>
            <a:t> Power</a:t>
          </a:r>
        </a:p>
      </dsp:txBody>
      <dsp:txXfrm>
        <a:off x="0" y="31864"/>
        <a:ext cx="2638374" cy="1583024"/>
      </dsp:txXfrm>
    </dsp:sp>
    <dsp:sp modelId="{C224E27D-0D01-4DB2-A3F2-7120A80412F5}">
      <dsp:nvSpPr>
        <dsp:cNvPr id="0" name=""/>
        <dsp:cNvSpPr/>
      </dsp:nvSpPr>
      <dsp:spPr>
        <a:xfrm>
          <a:off x="2902212" y="31864"/>
          <a:ext cx="2638374" cy="15830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  <a:cs typeface="Times New Roman"/>
            </a:rPr>
            <a:t>Location: Kidston, Queensland, Australia</a:t>
          </a:r>
        </a:p>
      </dsp:txBody>
      <dsp:txXfrm>
        <a:off x="2902212" y="31864"/>
        <a:ext cx="2638374" cy="1583024"/>
      </dsp:txXfrm>
    </dsp:sp>
    <dsp:sp modelId="{B48F6785-DECC-4DE7-9618-956ABB55D052}">
      <dsp:nvSpPr>
        <dsp:cNvPr id="0" name=""/>
        <dsp:cNvSpPr/>
      </dsp:nvSpPr>
      <dsp:spPr>
        <a:xfrm>
          <a:off x="5804424" y="31864"/>
          <a:ext cx="2638374" cy="15830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  <a:cs typeface="Times New Roman"/>
            </a:rPr>
            <a:t>Capacity and Impact: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  <a:cs typeface="Times New Roman"/>
            </a:rPr>
            <a:t>Generates 50 MW, powering approximately 26,500 homes annually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  <a:cs typeface="Times New Roman"/>
            </a:rPr>
            <a:t>Reduces CO2 emissions by 100,000 </a:t>
          </a:r>
          <a:r>
            <a:rPr lang="en-US" sz="1100" kern="1200" err="1">
              <a:latin typeface="+mn-lt"/>
              <a:cs typeface="Times New Roman"/>
            </a:rPr>
            <a:t>tonnes</a:t>
          </a:r>
          <a:r>
            <a:rPr lang="en-US" sz="1100" kern="1200">
              <a:latin typeface="+mn-lt"/>
              <a:cs typeface="Times New Roman"/>
            </a:rPr>
            <a:t> each year</a:t>
          </a:r>
        </a:p>
      </dsp:txBody>
      <dsp:txXfrm>
        <a:off x="5804424" y="31864"/>
        <a:ext cx="2638374" cy="1583024"/>
      </dsp:txXfrm>
    </dsp:sp>
    <dsp:sp modelId="{15BA51DD-1E88-4029-99D9-379E281125A9}">
      <dsp:nvSpPr>
        <dsp:cNvPr id="0" name=""/>
        <dsp:cNvSpPr/>
      </dsp:nvSpPr>
      <dsp:spPr>
        <a:xfrm>
          <a:off x="0" y="1878727"/>
          <a:ext cx="2638374" cy="15830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  <a:cs typeface="Times New Roman"/>
            </a:rPr>
            <a:t>Innovative Technology: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  <a:cs typeface="Times New Roman"/>
            </a:rPr>
            <a:t>Utilizes cutting-edge solar photovoltaic panels with tracking systems to maximize energy capture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  <a:cs typeface="Times New Roman"/>
            </a:rPr>
            <a:t>Essential electrical infrastructure includes inverters, transformers, and substations</a:t>
          </a:r>
        </a:p>
      </dsp:txBody>
      <dsp:txXfrm>
        <a:off x="0" y="1878727"/>
        <a:ext cx="2638374" cy="1583024"/>
      </dsp:txXfrm>
    </dsp:sp>
    <dsp:sp modelId="{A829CFB4-F394-4F26-832B-E8CBF1A848A5}">
      <dsp:nvSpPr>
        <dsp:cNvPr id="0" name=""/>
        <dsp:cNvSpPr/>
      </dsp:nvSpPr>
      <dsp:spPr>
        <a:xfrm>
          <a:off x="2902212" y="1878727"/>
          <a:ext cx="2638374" cy="158302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  <a:cs typeface="Times New Roman"/>
            </a:rPr>
            <a:t>Strategic Significance: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  <a:cs typeface="Times New Roman"/>
            </a:rPr>
            <a:t>Aligns with national renewable energy goals, supported by the government and ARENA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  <a:cs typeface="Times New Roman"/>
            </a:rPr>
            <a:t>Utilizes a former mining site, reducing environmental footprint and leveraging existing infrastructure</a:t>
          </a:r>
        </a:p>
      </dsp:txBody>
      <dsp:txXfrm>
        <a:off x="2902212" y="1878727"/>
        <a:ext cx="2638374" cy="1583024"/>
      </dsp:txXfrm>
    </dsp:sp>
    <dsp:sp modelId="{10FB9678-F857-410B-82D2-0F3689D6936A}">
      <dsp:nvSpPr>
        <dsp:cNvPr id="0" name=""/>
        <dsp:cNvSpPr/>
      </dsp:nvSpPr>
      <dsp:spPr>
        <a:xfrm>
          <a:off x="5804424" y="1878727"/>
          <a:ext cx="2638374" cy="15830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  <a:cs typeface="Times New Roman"/>
            </a:rPr>
            <a:t>Community and Environmental Benefits: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  <a:cs typeface="Times New Roman"/>
            </a:rPr>
            <a:t>Provides local jobs and economic boost during construction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  <a:cs typeface="Times New Roman"/>
            </a:rPr>
            <a:t>Contributes to sustainable development and reduces greenhouse gas emissions</a:t>
          </a:r>
        </a:p>
      </dsp:txBody>
      <dsp:txXfrm>
        <a:off x="5804424" y="1878727"/>
        <a:ext cx="2638374" cy="15830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C7702-D706-454E-B02C-ED51E4CE0F7A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B1C36-75B9-4652-846A-B4EECF658966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Equipment sourced from international suppliers like First Solar , SMA , and NEXTracker</a:t>
          </a:r>
        </a:p>
      </dsp:txBody>
      <dsp:txXfrm>
        <a:off x="417971" y="2644140"/>
        <a:ext cx="2889450" cy="720000"/>
      </dsp:txXfrm>
    </dsp:sp>
    <dsp:sp modelId="{6E845C9B-6A82-488A-A5FD-4D465E8D7062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CA005-F0EF-4A30-A381-D5F5B0887771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Foreign exchange financial risk introduced additional complexities for project financing</a:t>
          </a:r>
        </a:p>
      </dsp:txBody>
      <dsp:txXfrm>
        <a:off x="3813074" y="2644140"/>
        <a:ext cx="2889450" cy="720000"/>
      </dsp:txXfrm>
    </dsp:sp>
    <dsp:sp modelId="{4361438E-FEE2-4A04-BEF8-138517B3E1D5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EB6C1-7474-415D-8F6C-82828DA7A1DA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Inexperienced teams heightened risks due to uncertainty in costs and lack of historical data on similar projects</a:t>
          </a:r>
        </a:p>
      </dsp:txBody>
      <dsp:txXfrm>
        <a:off x="7208178" y="2644140"/>
        <a:ext cx="28894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54097-19B8-4AFB-B3F6-50A98E078D24}">
      <dsp:nvSpPr>
        <dsp:cNvPr id="0" name=""/>
        <dsp:cNvSpPr/>
      </dsp:nvSpPr>
      <dsp:spPr>
        <a:xfrm>
          <a:off x="0" y="669365"/>
          <a:ext cx="6278831" cy="1235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68861-F76F-4A8D-A1A2-EF93C75EC70F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9B614-BEA3-464E-8BCE-DCAE7543415F}">
      <dsp:nvSpPr>
        <dsp:cNvPr id="0" name=""/>
        <dsp:cNvSpPr/>
      </dsp:nvSpPr>
      <dsp:spPr>
        <a:xfrm>
          <a:off x="1427293" y="669365"/>
          <a:ext cx="4851537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Grid connection providers often being government entities resulted in non-negotiable terms on price and connection timing</a:t>
          </a:r>
        </a:p>
      </dsp:txBody>
      <dsp:txXfrm>
        <a:off x="1427293" y="669365"/>
        <a:ext cx="4851537" cy="1235751"/>
      </dsp:txXfrm>
    </dsp:sp>
    <dsp:sp modelId="{20CBD087-4B08-4871-93F3-C6DBC202D1E9}">
      <dsp:nvSpPr>
        <dsp:cNvPr id="0" name=""/>
        <dsp:cNvSpPr/>
      </dsp:nvSpPr>
      <dsp:spPr>
        <a:xfrm>
          <a:off x="0" y="2214054"/>
          <a:ext cx="6278831" cy="1235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F4F72-6ED3-4BE2-9FCE-93FB552F3C09}">
      <dsp:nvSpPr>
        <dsp:cNvPr id="0" name=""/>
        <dsp:cNvSpPr/>
      </dsp:nvSpPr>
      <dsp:spPr>
        <a:xfrm>
          <a:off x="373814" y="2492099"/>
          <a:ext cx="679663" cy="6796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EF38C-BF58-40BC-9BCA-F80D935A6FC6}">
      <dsp:nvSpPr>
        <dsp:cNvPr id="0" name=""/>
        <dsp:cNvSpPr/>
      </dsp:nvSpPr>
      <dsp:spPr>
        <a:xfrm>
          <a:off x="1427293" y="2214054"/>
          <a:ext cx="4851537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Grid connection was identified as the longest and riskiest part of the project</a:t>
          </a:r>
        </a:p>
      </dsp:txBody>
      <dsp:txXfrm>
        <a:off x="1427293" y="2214054"/>
        <a:ext cx="4851537" cy="12357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1D2B8-4C72-4942-873D-427F56BE9DDC}">
      <dsp:nvSpPr>
        <dsp:cNvPr id="0" name=""/>
        <dsp:cNvSpPr/>
      </dsp:nvSpPr>
      <dsp:spPr>
        <a:xfrm>
          <a:off x="1532" y="559080"/>
          <a:ext cx="1866952" cy="746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Social</a:t>
          </a:r>
        </a:p>
      </dsp:txBody>
      <dsp:txXfrm>
        <a:off x="374923" y="559080"/>
        <a:ext cx="1120171" cy="746781"/>
      </dsp:txXfrm>
    </dsp:sp>
    <dsp:sp modelId="{A7173E41-8E9A-445F-80B3-AF6E0F67AB91}">
      <dsp:nvSpPr>
        <dsp:cNvPr id="0" name=""/>
        <dsp:cNvSpPr/>
      </dsp:nvSpPr>
      <dsp:spPr>
        <a:xfrm>
          <a:off x="1681789" y="559080"/>
          <a:ext cx="1866952" cy="746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Economic</a:t>
          </a:r>
        </a:p>
      </dsp:txBody>
      <dsp:txXfrm>
        <a:off x="2055180" y="559080"/>
        <a:ext cx="1120171" cy="746781"/>
      </dsp:txXfrm>
    </dsp:sp>
    <dsp:sp modelId="{7167DBC9-7BE9-46EB-BF61-A0B8864B5650}">
      <dsp:nvSpPr>
        <dsp:cNvPr id="0" name=""/>
        <dsp:cNvSpPr/>
      </dsp:nvSpPr>
      <dsp:spPr>
        <a:xfrm>
          <a:off x="3362047" y="559080"/>
          <a:ext cx="1866952" cy="746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Environmental</a:t>
          </a:r>
        </a:p>
      </dsp:txBody>
      <dsp:txXfrm>
        <a:off x="3735438" y="559080"/>
        <a:ext cx="1120171" cy="746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ED0BD-2B02-400E-9D53-0AAE2B6BFB99}">
      <dsp:nvSpPr>
        <dsp:cNvPr id="0" name=""/>
        <dsp:cNvSpPr/>
      </dsp:nvSpPr>
      <dsp:spPr>
        <a:xfrm>
          <a:off x="0" y="2339943"/>
          <a:ext cx="2626614" cy="153525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805" tIns="234696" rIns="186805" bIns="234696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>
              <a:latin typeface="+mj-lt"/>
              <a:cs typeface="Times New Roman"/>
            </a:rPr>
            <a:t>Key Project Work Areas</a:t>
          </a:r>
        </a:p>
      </dsp:txBody>
      <dsp:txXfrm>
        <a:off x="0" y="2339943"/>
        <a:ext cx="2626614" cy="1535256"/>
      </dsp:txXfrm>
    </dsp:sp>
    <dsp:sp modelId="{ADA3CB76-F9BB-475E-8FBE-2F110FBD1AC2}">
      <dsp:nvSpPr>
        <dsp:cNvPr id="0" name=""/>
        <dsp:cNvSpPr/>
      </dsp:nvSpPr>
      <dsp:spPr>
        <a:xfrm>
          <a:off x="2626614" y="2339943"/>
          <a:ext cx="7879842" cy="15352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840" tIns="165100" rIns="159840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+mn-lt"/>
              <a:cs typeface="Times New Roman"/>
            </a:rPr>
            <a:t>Design &amp; Engineering: Development of detailed plans for optimal performance.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+mn-lt"/>
              <a:cs typeface="Times New Roman"/>
            </a:rPr>
            <a:t>Procurement: Acquisition of equipment and components for all project phases.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+mn-lt"/>
              <a:cs typeface="Times New Roman"/>
            </a:rPr>
            <a:t>Construction: On-site preparation, solar panel installation, and infrastructure setup.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+mn-lt"/>
              <a:cs typeface="Times New Roman"/>
            </a:rPr>
            <a:t>Commissioning: Testing and validation of all components for safety and standard compliance.</a:t>
          </a:r>
        </a:p>
      </dsp:txBody>
      <dsp:txXfrm>
        <a:off x="2626614" y="2339943"/>
        <a:ext cx="7879842" cy="1535256"/>
      </dsp:txXfrm>
    </dsp:sp>
    <dsp:sp modelId="{E211DAB8-DF93-4D9C-B6E1-2B7E09340376}">
      <dsp:nvSpPr>
        <dsp:cNvPr id="0" name=""/>
        <dsp:cNvSpPr/>
      </dsp:nvSpPr>
      <dsp:spPr>
        <a:xfrm rot="10800000">
          <a:off x="0" y="1748"/>
          <a:ext cx="2626614" cy="236122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17409866"/>
            <a:satOff val="7692"/>
            <a:lumOff val="-8432"/>
            <a:alphaOff val="0"/>
          </a:schemeClr>
        </a:solidFill>
        <a:ln w="12700" cap="flat" cmpd="sng" algn="ctr">
          <a:solidFill>
            <a:schemeClr val="accent5">
              <a:hueOff val="17409866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805" tIns="234696" rIns="186805" bIns="234696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>
              <a:latin typeface="+mj-lt"/>
              <a:cs typeface="Times New Roman"/>
            </a:rPr>
            <a:t>Scope</a:t>
          </a:r>
        </a:p>
      </dsp:txBody>
      <dsp:txXfrm rot="-10800000">
        <a:off x="0" y="1748"/>
        <a:ext cx="2626614" cy="1534795"/>
      </dsp:txXfrm>
    </dsp:sp>
    <dsp:sp modelId="{70F2AF32-0076-4592-BB0D-3C509832BD30}">
      <dsp:nvSpPr>
        <dsp:cNvPr id="0" name=""/>
        <dsp:cNvSpPr/>
      </dsp:nvSpPr>
      <dsp:spPr>
        <a:xfrm>
          <a:off x="2626614" y="1748"/>
          <a:ext cx="7879842" cy="1534795"/>
        </a:xfrm>
        <a:prstGeom prst="rect">
          <a:avLst/>
        </a:prstGeom>
        <a:solidFill>
          <a:schemeClr val="accent5">
            <a:tint val="40000"/>
            <a:alpha val="90000"/>
            <a:hueOff val="17255696"/>
            <a:satOff val="-1258"/>
            <a:lumOff val="-149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7255696"/>
              <a:satOff val="-1258"/>
              <a:lumOff val="-14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840" tIns="165100" rIns="159840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+mn-lt"/>
              <a:cs typeface="Times New Roman"/>
            </a:rPr>
            <a:t>50MW annual electricity generation.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+mn-lt"/>
              <a:cs typeface="Times New Roman"/>
            </a:rPr>
            <a:t>Powers approximately 26,500 homes.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+mn-lt"/>
              <a:cs typeface="Times New Roman"/>
            </a:rPr>
            <a:t>Reduces greenhouse gas emissions by around 100,000 </a:t>
          </a:r>
          <a:r>
            <a:rPr lang="en-US" sz="1300" kern="1200" err="1">
              <a:latin typeface="+mn-lt"/>
              <a:cs typeface="Times New Roman"/>
            </a:rPr>
            <a:t>tonnes</a:t>
          </a:r>
          <a:r>
            <a:rPr lang="en-US" sz="1300" kern="1200">
              <a:latin typeface="+mn-lt"/>
              <a:cs typeface="Times New Roman"/>
            </a:rPr>
            <a:t> of CO2 each year</a:t>
          </a:r>
          <a:r>
            <a:rPr lang="en-US" sz="1300" kern="1200">
              <a:latin typeface="Times New Roman"/>
              <a:cs typeface="Times New Roman"/>
            </a:rPr>
            <a:t>.</a:t>
          </a:r>
        </a:p>
      </dsp:txBody>
      <dsp:txXfrm>
        <a:off x="2626614" y="1748"/>
        <a:ext cx="7879842" cy="15347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E1A3B-8959-4275-9341-DCE6FD795063}">
      <dsp:nvSpPr>
        <dsp:cNvPr id="0" name=""/>
        <dsp:cNvSpPr/>
      </dsp:nvSpPr>
      <dsp:spPr>
        <a:xfrm>
          <a:off x="0" y="2339943"/>
          <a:ext cx="2626614" cy="153525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805" tIns="135128" rIns="186805" bIns="135128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>
              <a:solidFill>
                <a:srgbClr val="000000"/>
              </a:solidFill>
              <a:latin typeface="+mj-lt"/>
              <a:cs typeface="Times New Roman"/>
            </a:rPr>
            <a:t>Recommendations for Effective Scope Management</a:t>
          </a:r>
        </a:p>
      </dsp:txBody>
      <dsp:txXfrm>
        <a:off x="0" y="2339943"/>
        <a:ext cx="2626614" cy="1535256"/>
      </dsp:txXfrm>
    </dsp:sp>
    <dsp:sp modelId="{8F2C7483-FB28-45A6-AD9C-CDF1A1DA400F}">
      <dsp:nvSpPr>
        <dsp:cNvPr id="0" name=""/>
        <dsp:cNvSpPr/>
      </dsp:nvSpPr>
      <dsp:spPr>
        <a:xfrm>
          <a:off x="2626614" y="2339943"/>
          <a:ext cx="7879842" cy="15352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840" tIns="165100" rIns="159840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+mn-lt"/>
              <a:cs typeface="Times New Roman"/>
            </a:rPr>
            <a:t>Stakeholder Engagement: Foster continuous communication for expectation management.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+mn-lt"/>
              <a:cs typeface="Times New Roman"/>
            </a:rPr>
            <a:t>Scope Baseline Adjustments: Implement review and adjustment processes at set project stages.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+mn-lt"/>
              <a:cs typeface="Times New Roman"/>
            </a:rPr>
            <a:t>Scope Change Control: Establish a board for change assessment and approval.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+mn-lt"/>
              <a:cs typeface="Times New Roman"/>
            </a:rPr>
            <a:t>Scope Management Training: Equip the team with best practices to manage and negotiate scope changes</a:t>
          </a:r>
          <a:r>
            <a:rPr lang="en-US" sz="1300" kern="1200">
              <a:solidFill>
                <a:srgbClr val="000000"/>
              </a:solidFill>
              <a:latin typeface="Times New Roman"/>
              <a:cs typeface="Times New Roman"/>
            </a:rPr>
            <a:t>.</a:t>
          </a:r>
          <a:endParaRPr lang="en-US" sz="1300" kern="1200"/>
        </a:p>
      </dsp:txBody>
      <dsp:txXfrm>
        <a:off x="2626614" y="2339943"/>
        <a:ext cx="7879842" cy="1535256"/>
      </dsp:txXfrm>
    </dsp:sp>
    <dsp:sp modelId="{5C736DBA-A336-4A16-873C-B2044805DEAA}">
      <dsp:nvSpPr>
        <dsp:cNvPr id="0" name=""/>
        <dsp:cNvSpPr/>
      </dsp:nvSpPr>
      <dsp:spPr>
        <a:xfrm rot="10800000">
          <a:off x="0" y="1748"/>
          <a:ext cx="2626614" cy="236122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17409866"/>
            <a:satOff val="7692"/>
            <a:lumOff val="-8432"/>
            <a:alphaOff val="0"/>
          </a:schemeClr>
        </a:solidFill>
        <a:ln w="12700" cap="flat" cmpd="sng" algn="ctr">
          <a:solidFill>
            <a:schemeClr val="accent5">
              <a:hueOff val="17409866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805" tIns="135128" rIns="186805" bIns="135128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>
              <a:solidFill>
                <a:srgbClr val="000000"/>
              </a:solidFill>
              <a:latin typeface="+mj-lt"/>
              <a:cs typeface="Times New Roman"/>
            </a:rPr>
            <a:t>Conceptualization Stage</a:t>
          </a:r>
        </a:p>
      </dsp:txBody>
      <dsp:txXfrm rot="-10800000">
        <a:off x="0" y="1748"/>
        <a:ext cx="2626614" cy="1534795"/>
      </dsp:txXfrm>
    </dsp:sp>
    <dsp:sp modelId="{DEEA3395-DDBD-4E3F-9C8A-82A771FC0CA2}">
      <dsp:nvSpPr>
        <dsp:cNvPr id="0" name=""/>
        <dsp:cNvSpPr/>
      </dsp:nvSpPr>
      <dsp:spPr>
        <a:xfrm>
          <a:off x="2626614" y="1748"/>
          <a:ext cx="7879842" cy="1534795"/>
        </a:xfrm>
        <a:prstGeom prst="rect">
          <a:avLst/>
        </a:prstGeom>
        <a:solidFill>
          <a:schemeClr val="accent5">
            <a:tint val="40000"/>
            <a:alpha val="90000"/>
            <a:hueOff val="17255696"/>
            <a:satOff val="-1258"/>
            <a:lumOff val="-149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7255696"/>
              <a:satOff val="-1258"/>
              <a:lumOff val="-14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840" tIns="165100" rIns="159840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+mn-lt"/>
              <a:cs typeface="Times New Roman"/>
            </a:rPr>
            <a:t>Objective Establishment: Clear timeline and deliverables set, targeting 50MW capacity by Q4 2017.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+mn-lt"/>
              <a:cs typeface="Times New Roman"/>
            </a:rPr>
            <a:t>Project Boundaries: Defined with preliminary conceptual drawings.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+mn-lt"/>
              <a:cs typeface="Times New Roman"/>
            </a:rPr>
            <a:t>Scope Control: No scope creep in deliverables, only in timeline and cost.</a:t>
          </a:r>
          <a:endParaRPr lang="en-US" sz="1300" kern="1200">
            <a:latin typeface="+mn-lt"/>
          </a:endParaRPr>
        </a:p>
      </dsp:txBody>
      <dsp:txXfrm>
        <a:off x="2626614" y="1748"/>
        <a:ext cx="7879842" cy="15347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9A64E-86C3-428C-A353-37BC8073E91A}">
      <dsp:nvSpPr>
        <dsp:cNvPr id="0" name=""/>
        <dsp:cNvSpPr/>
      </dsp:nvSpPr>
      <dsp:spPr>
        <a:xfrm>
          <a:off x="3324" y="1403327"/>
          <a:ext cx="1620216" cy="1028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4D7A9-0B34-4DE8-B9BB-719D38E4C9F3}">
      <dsp:nvSpPr>
        <dsp:cNvPr id="0" name=""/>
        <dsp:cNvSpPr/>
      </dsp:nvSpPr>
      <dsp:spPr>
        <a:xfrm>
          <a:off x="183349" y="1574350"/>
          <a:ext cx="1620216" cy="1028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Average tender offer $115,000,000 </a:t>
          </a:r>
          <a:endParaRPr lang="en-US" sz="1000" kern="1200"/>
        </a:p>
      </dsp:txBody>
      <dsp:txXfrm>
        <a:off x="213483" y="1604484"/>
        <a:ext cx="1559948" cy="968569"/>
      </dsp:txXfrm>
    </dsp:sp>
    <dsp:sp modelId="{E68BF26D-AA31-40E6-AD40-51FDF8936B5E}">
      <dsp:nvSpPr>
        <dsp:cNvPr id="0" name=""/>
        <dsp:cNvSpPr/>
      </dsp:nvSpPr>
      <dsp:spPr>
        <a:xfrm>
          <a:off x="1983589" y="1403327"/>
          <a:ext cx="1620216" cy="1028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53196-74D6-4755-8878-ABD7B9B15EBD}">
      <dsp:nvSpPr>
        <dsp:cNvPr id="0" name=""/>
        <dsp:cNvSpPr/>
      </dsp:nvSpPr>
      <dsp:spPr>
        <a:xfrm>
          <a:off x="2163613" y="1574350"/>
          <a:ext cx="1620216" cy="1028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Negotiated down to $102,472,000 with UGL for them to become the preferred contractor                      (Genex/ARENA, 2017).</a:t>
          </a:r>
          <a:endParaRPr lang="en-US" sz="1000" kern="1200"/>
        </a:p>
      </dsp:txBody>
      <dsp:txXfrm>
        <a:off x="2193747" y="1604484"/>
        <a:ext cx="1559948" cy="968569"/>
      </dsp:txXfrm>
    </dsp:sp>
    <dsp:sp modelId="{1B7E88EE-9DBF-4888-BAF4-2B214632ADD6}">
      <dsp:nvSpPr>
        <dsp:cNvPr id="0" name=""/>
        <dsp:cNvSpPr/>
      </dsp:nvSpPr>
      <dsp:spPr>
        <a:xfrm>
          <a:off x="3963854" y="1403327"/>
          <a:ext cx="1620216" cy="1028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71AF3-FE12-4C5D-8908-8CBA1AAFE349}">
      <dsp:nvSpPr>
        <dsp:cNvPr id="0" name=""/>
        <dsp:cNvSpPr/>
      </dsp:nvSpPr>
      <dsp:spPr>
        <a:xfrm>
          <a:off x="4143878" y="1574350"/>
          <a:ext cx="1620216" cy="1028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Various hedging methods were used, however heavy foreign exchange costs were incurred</a:t>
          </a:r>
          <a:endParaRPr lang="en-US" sz="1000" kern="1200"/>
        </a:p>
      </dsp:txBody>
      <dsp:txXfrm>
        <a:off x="4174012" y="1604484"/>
        <a:ext cx="1559948" cy="968569"/>
      </dsp:txXfrm>
    </dsp:sp>
    <dsp:sp modelId="{FEF7C43E-99C2-40F3-AABB-1B23BF42A519}">
      <dsp:nvSpPr>
        <dsp:cNvPr id="0" name=""/>
        <dsp:cNvSpPr/>
      </dsp:nvSpPr>
      <dsp:spPr>
        <a:xfrm>
          <a:off x="5944119" y="1403327"/>
          <a:ext cx="1620216" cy="1028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6A402-871B-4D1D-86B6-2A97217E57B3}">
      <dsp:nvSpPr>
        <dsp:cNvPr id="0" name=""/>
        <dsp:cNvSpPr/>
      </dsp:nvSpPr>
      <dsp:spPr>
        <a:xfrm>
          <a:off x="6124143" y="1574350"/>
          <a:ext cx="1620216" cy="1028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Required Genex to return to its shareholders for a second round of equity capital raising </a:t>
          </a:r>
          <a:endParaRPr lang="en-US" sz="1000" kern="1200"/>
        </a:p>
      </dsp:txBody>
      <dsp:txXfrm>
        <a:off x="6154277" y="1604484"/>
        <a:ext cx="1559948" cy="968569"/>
      </dsp:txXfrm>
    </dsp:sp>
    <dsp:sp modelId="{1E8454FE-1795-4ECC-8F90-4A949F33E0FD}">
      <dsp:nvSpPr>
        <dsp:cNvPr id="0" name=""/>
        <dsp:cNvSpPr/>
      </dsp:nvSpPr>
      <dsp:spPr>
        <a:xfrm>
          <a:off x="7924384" y="1403327"/>
          <a:ext cx="1620216" cy="1028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701DC-E062-4CA1-A2C9-FF4DBA90A2FD}">
      <dsp:nvSpPr>
        <dsp:cNvPr id="0" name=""/>
        <dsp:cNvSpPr/>
      </dsp:nvSpPr>
      <dsp:spPr>
        <a:xfrm>
          <a:off x="8104408" y="1574350"/>
          <a:ext cx="1620216" cy="1028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Revised budget of $126 million</a:t>
          </a:r>
          <a:endParaRPr lang="en-US" sz="1000" kern="1200"/>
        </a:p>
      </dsp:txBody>
      <dsp:txXfrm>
        <a:off x="8134542" y="1604484"/>
        <a:ext cx="1559948" cy="9685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948B7-FEAF-4D44-AE92-6AA2F24FC4CD}">
      <dsp:nvSpPr>
        <dsp:cNvPr id="0" name=""/>
        <dsp:cNvSpPr/>
      </dsp:nvSpPr>
      <dsp:spPr>
        <a:xfrm>
          <a:off x="0" y="424589"/>
          <a:ext cx="9727950" cy="7838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D3FEB-6724-42AE-8DC1-8DD1ECFEA5DB}">
      <dsp:nvSpPr>
        <dsp:cNvPr id="0" name=""/>
        <dsp:cNvSpPr/>
      </dsp:nvSpPr>
      <dsp:spPr>
        <a:xfrm>
          <a:off x="237116" y="600957"/>
          <a:ext cx="431121" cy="431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83023-398F-47A2-88A3-A284412911E9}">
      <dsp:nvSpPr>
        <dsp:cNvPr id="0" name=""/>
        <dsp:cNvSpPr/>
      </dsp:nvSpPr>
      <dsp:spPr>
        <a:xfrm>
          <a:off x="905355" y="424589"/>
          <a:ext cx="8822594" cy="783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58" tIns="82958" rIns="82958" bIns="829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Example of a bottom-up / vendor bid analysis approach to budgeting</a:t>
          </a:r>
          <a:endParaRPr lang="en-US" sz="1600" kern="1200"/>
        </a:p>
      </dsp:txBody>
      <dsp:txXfrm>
        <a:off x="905355" y="424589"/>
        <a:ext cx="8822594" cy="783857"/>
      </dsp:txXfrm>
    </dsp:sp>
    <dsp:sp modelId="{8191063E-C923-4D7E-B05A-E9A331EC3D06}">
      <dsp:nvSpPr>
        <dsp:cNvPr id="0" name=""/>
        <dsp:cNvSpPr/>
      </dsp:nvSpPr>
      <dsp:spPr>
        <a:xfrm>
          <a:off x="0" y="1404411"/>
          <a:ext cx="9727950" cy="7838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38DE3-AEB3-4476-9107-6EA3FD466653}">
      <dsp:nvSpPr>
        <dsp:cNvPr id="0" name=""/>
        <dsp:cNvSpPr/>
      </dsp:nvSpPr>
      <dsp:spPr>
        <a:xfrm>
          <a:off x="237116" y="1580779"/>
          <a:ext cx="431121" cy="431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82FD1-C2C0-407E-BF82-786232AAFA3A}">
      <dsp:nvSpPr>
        <dsp:cNvPr id="0" name=""/>
        <dsp:cNvSpPr/>
      </dsp:nvSpPr>
      <dsp:spPr>
        <a:xfrm>
          <a:off x="905355" y="1404411"/>
          <a:ext cx="8822594" cy="783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58" tIns="82958" rIns="82958" bIns="829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 firm grasp on the total costs only became apparent after negotiations with contractors were complete.                                                                         (B. Guo, personal interview, 5 April 2024)</a:t>
          </a:r>
          <a:endParaRPr lang="en-US" sz="1600" kern="1200"/>
        </a:p>
      </dsp:txBody>
      <dsp:txXfrm>
        <a:off x="905355" y="1404411"/>
        <a:ext cx="8822594" cy="7838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948B7-FEAF-4D44-AE92-6AA2F24FC4CD}">
      <dsp:nvSpPr>
        <dsp:cNvPr id="0" name=""/>
        <dsp:cNvSpPr/>
      </dsp:nvSpPr>
      <dsp:spPr>
        <a:xfrm>
          <a:off x="0" y="914500"/>
          <a:ext cx="3198813" cy="7838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D3FEB-6724-42AE-8DC1-8DD1ECFEA5DB}">
      <dsp:nvSpPr>
        <dsp:cNvPr id="0" name=""/>
        <dsp:cNvSpPr/>
      </dsp:nvSpPr>
      <dsp:spPr>
        <a:xfrm>
          <a:off x="237116" y="1090868"/>
          <a:ext cx="431121" cy="431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83023-398F-47A2-88A3-A284412911E9}">
      <dsp:nvSpPr>
        <dsp:cNvPr id="0" name=""/>
        <dsp:cNvSpPr/>
      </dsp:nvSpPr>
      <dsp:spPr>
        <a:xfrm>
          <a:off x="905355" y="914500"/>
          <a:ext cx="2293457" cy="783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58" tIns="82958" rIns="82958" bIns="829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Corbel" panose="020B0503020204020204"/>
            </a:rPr>
            <a:t>Finalisation</a:t>
          </a:r>
          <a:endParaRPr lang="en-GB" sz="2500" kern="1200"/>
        </a:p>
      </dsp:txBody>
      <dsp:txXfrm>
        <a:off x="905355" y="914500"/>
        <a:ext cx="2293457" cy="7838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948B7-FEAF-4D44-AE92-6AA2F24FC4CD}">
      <dsp:nvSpPr>
        <dsp:cNvPr id="0" name=""/>
        <dsp:cNvSpPr/>
      </dsp:nvSpPr>
      <dsp:spPr>
        <a:xfrm>
          <a:off x="0" y="914500"/>
          <a:ext cx="3198813" cy="7838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D3FEB-6724-42AE-8DC1-8DD1ECFEA5DB}">
      <dsp:nvSpPr>
        <dsp:cNvPr id="0" name=""/>
        <dsp:cNvSpPr/>
      </dsp:nvSpPr>
      <dsp:spPr>
        <a:xfrm>
          <a:off x="237116" y="1090868"/>
          <a:ext cx="431121" cy="431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83023-398F-47A2-88A3-A284412911E9}">
      <dsp:nvSpPr>
        <dsp:cNvPr id="0" name=""/>
        <dsp:cNvSpPr/>
      </dsp:nvSpPr>
      <dsp:spPr>
        <a:xfrm>
          <a:off x="905355" y="914500"/>
          <a:ext cx="2293457" cy="783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58" tIns="82958" rIns="82958" bIns="82958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Corbel" panose="020B0503020204020204"/>
            </a:rPr>
            <a:t> Recommendations</a:t>
          </a:r>
          <a:endParaRPr lang="en-GB" sz="2000" kern="1200"/>
        </a:p>
      </dsp:txBody>
      <dsp:txXfrm>
        <a:off x="905355" y="914500"/>
        <a:ext cx="2293457" cy="7838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FEB67-8ADE-4E12-BD22-E3D2EB55E1B2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0D34E-9CA3-4A0E-9894-349D7534E28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E0E3E-F81E-403C-8C1C-47C8F6893E5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 Inherent Component of Projects</a:t>
          </a:r>
        </a:p>
      </dsp:txBody>
      <dsp:txXfrm>
        <a:off x="1435590" y="531"/>
        <a:ext cx="9080009" cy="1242935"/>
      </dsp:txXfrm>
    </dsp:sp>
    <dsp:sp modelId="{F07492E3-2266-45EF-BC2B-959BD7C4D74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08776-4A12-48AA-A636-14E3CB42E10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B9689-DF54-4B16-B96D-3A8FB5CC9EB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With strategic management, risks associated with schedule, budget, quality, and stakeholders can be systematically identified, analysed, and managed</a:t>
          </a:r>
        </a:p>
      </dsp:txBody>
      <dsp:txXfrm>
        <a:off x="1435590" y="1554201"/>
        <a:ext cx="9080009" cy="1242935"/>
      </dsp:txXfrm>
    </dsp:sp>
    <dsp:sp modelId="{9B9FDF5F-76B1-4FA9-83F6-0FFE9C1252B7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7A623-51A8-4C6D-939F-5752C603A3A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18918-595C-4FB5-B096-C1D35AA15AC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Allows teams to leverage insights gained from managing risks to enhance decision-making, refine strategies, and strengthen resilience against future challenges</a:t>
          </a:r>
        </a:p>
      </dsp:txBody>
      <dsp:txXfrm>
        <a:off x="1435590" y="3107870"/>
        <a:ext cx="9080009" cy="12429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55271-5C56-4ABF-BCAD-3C4D9622D755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4ADC6-D9E8-4B30-9034-6F78C1D5611E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40345-740F-4DC1-A7EA-BFCB845B460B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Initial risk assessment focused on potential objections from local landowners and biodiversity concerns</a:t>
          </a:r>
        </a:p>
      </dsp:txBody>
      <dsp:txXfrm>
        <a:off x="1509882" y="708097"/>
        <a:ext cx="9005717" cy="1307257"/>
      </dsp:txXfrm>
    </dsp:sp>
    <dsp:sp modelId="{9DC26CC2-4A46-44AD-AB80-7A2AF46540AB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8C75D-6E67-4346-A544-CAB96EE4CBA3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83D6E-D1CD-49C8-9024-7FB2D4B262C7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Location on an abandoned mine site minimized environmental and social risks</a:t>
          </a:r>
        </a:p>
      </dsp:txBody>
      <dsp:txXfrm>
        <a:off x="1509882" y="2342169"/>
        <a:ext cx="9005717" cy="1307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8FACD-E888-4DD4-8834-2CCA26FD6041}" type="datetimeFigureOut">
              <a:t>4/19/24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650FC-B6C6-4772-8D17-C6FACCDB93D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28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03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0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4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78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6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0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59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37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0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83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73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51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4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4709-8B96-5547-96E6-7050030F2E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59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8065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362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538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690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1513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9919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2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4717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288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185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995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292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991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750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280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860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287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07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09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4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50FC-B6C6-4772-8D17-C6FACCDB93D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24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1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9EEE-16ED-4176-B32B-5AB272ABC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40F01-B648-46AB-9E5B-18067C2E0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3118A-983C-4BAB-A2F5-F241AF81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13612-C528-4317-81AF-FF4A8727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E5F64-03B8-4684-BD50-660EC9D3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05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C6E3-6B76-4F2D-97CC-E8B92535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720C-0417-4857-96DB-ABBD0B12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4CDB-185C-4254-8ED4-E5C2086E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D368-6DBC-45CB-80C8-97060A18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FE74-6212-4D92-9932-D66EF892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5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1F78-E800-43B6-A288-9CBD21FF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E8258-7259-466A-B848-0A7BDF696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2AE53-1AE6-4515-9E7C-4DF37039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55D63-C6EE-4D5C-B7A9-95A1E6D1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63A6C-0F5A-4140-86D7-CEA5DA9D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78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452A-1AAC-41B7-9698-E4A53671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F0C6-2ABB-45B6-AE72-F4B46AEA5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6BF74-B5B0-48C9-8830-CBA5FA0AB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8EC25-05AD-42BA-9E6F-CB332307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12A1E-D315-4BA7-ABB2-E712C20C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85FA-A2AC-49CA-9A83-C92CE36B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97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8BFD-420B-47B1-A399-28337F7FE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B09AA-FB5C-43B5-B943-D56018E7A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D0E27-DA14-405A-9146-FD721CFD9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33A21-3231-4570-9504-DEB8F0198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927E2-FB38-41BF-B8D6-2EF618DE3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0403D-0D2B-4F1F-9759-5D2C6F2E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5D7F8-7B2A-42B7-9364-8B44FD6A5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3F565-160A-49C2-AAC3-B286AF28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02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7B34-953F-46E2-9212-9C7904F3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FD579-8E3D-4694-B59F-C72342EC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71574-27F1-4B7A-BAE3-2B6FCEC9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8E433-95CB-4471-BE93-57D289ED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2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81F0-4DBF-48CB-B4EB-04051F47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5B585-6DE1-4A09-91B3-11A8D113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2F36D-2A84-4C8A-A101-3B1447C1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16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E10F9-CB47-4046-B486-183E7B04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C747-7154-4E65-B288-C0F5444BC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75969-9787-45FF-B02B-BD60FEF51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74412-3327-4562-A9B1-E3CD35962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3315-3633-4ECA-B2A4-A1F648A3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8B3A6-1D67-450F-91D0-7BE4DC5E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0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7C49-0AF4-4BCA-BD58-5CF270B4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34198-316F-4B5C-A8F3-7DA172AC0D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99583-D413-498F-8CDE-5451E602F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C6A98-151E-46AB-88EA-1F904395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FD373-EEFF-4D93-BEDB-FAB39809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684BC-6EA4-40C1-BAC2-53CBBBBA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7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275A-987F-4EB6-A02A-0F0B8350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ABF2B-AEBA-4F1F-BD9C-1FAC356C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A9D9E-F4D3-4F95-A71F-9FA31CBA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0BFFA-6385-42DE-BC39-BADAE395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3FC63-CD2A-43FC-849B-2384A09A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3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982B9-263E-4D5E-B6F5-C8C6D7DBD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915C8-B3EF-48AE-92A3-4F945016D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4A600-AEDA-4D25-AA64-549A1B2D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1FE4-F416-4606-A61E-0E45A90A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BFB76-0582-4C73-8D0D-370BEE62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9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2477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6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49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158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4/19/24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05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4/19/24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17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4/19/24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7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49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66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27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900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1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4/19/24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0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4/19/24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1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4/19/24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7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2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2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06709-0A5C-4421-BC1B-068DA5C4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C4133-F497-49A1-A726-5A366B7E1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213B9-C0F7-45D3-BD6C-98FC6F2D4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24534-9969-4CB2-9ABD-C21CB6C0DCA9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9C1C-9F3E-47F1-B393-DFDEC0F47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B7061-2E1E-4D31-A140-9F1497C08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2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360.net.au/media/1bd05e00-5426-4310-b983-98982f137878/public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api.markitdigital.com/apiman-gateway/ASX/asx-research/1.0/file/2995-01750692-2A956819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-api.markitdigital.com/apiman-gateway/ASX/asx-research/1.0/file/2995-01925535-2A105145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3403"/>
            <a:ext cx="4080932" cy="3310468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GB" sz="5400" dirty="0"/>
              <a:t>KIDSTON SOLAR FARM PHASE 1 (KS1)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6912" y="4723891"/>
            <a:ext cx="4080933" cy="939799"/>
          </a:xfrm>
        </p:spPr>
        <p:txBody>
          <a:bodyPr>
            <a:normAutofit fontScale="92500"/>
          </a:bodyPr>
          <a:lstStyle/>
          <a:p>
            <a:pPr algn="l"/>
            <a:r>
              <a:rPr lang="en-GB"/>
              <a:t>GROUP 4 : TUESDAY 3pm PRAC CLASS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B17A15-D281-49E0-47C8-6685F3049B10}"/>
              </a:ext>
            </a:extLst>
          </p:cNvPr>
          <p:cNvSpPr txBox="1">
            <a:spLocks/>
          </p:cNvSpPr>
          <p:nvPr/>
        </p:nvSpPr>
        <p:spPr>
          <a:xfrm>
            <a:off x="7296912" y="1664209"/>
            <a:ext cx="3904488" cy="2539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Nick Duplex (22967258)</a:t>
            </a:r>
          </a:p>
          <a:p>
            <a:r>
              <a:rPr lang="en-GB"/>
              <a:t>Ken Ji (21671765)</a:t>
            </a:r>
          </a:p>
          <a:p>
            <a:r>
              <a:rPr lang="en-GB" err="1"/>
              <a:t>Ninu</a:t>
            </a:r>
            <a:r>
              <a:rPr lang="en-GB"/>
              <a:t> </a:t>
            </a:r>
            <a:r>
              <a:rPr lang="en-GB" err="1"/>
              <a:t>Latheesh</a:t>
            </a:r>
            <a:r>
              <a:rPr lang="en-GB"/>
              <a:t> (23804552)</a:t>
            </a:r>
          </a:p>
          <a:p>
            <a:r>
              <a:rPr lang="en-GB"/>
              <a:t>Mick </a:t>
            </a:r>
            <a:r>
              <a:rPr lang="en-GB" err="1"/>
              <a:t>Luu</a:t>
            </a:r>
            <a:r>
              <a:rPr lang="en-GB"/>
              <a:t> (22970102)</a:t>
            </a:r>
          </a:p>
          <a:p>
            <a:r>
              <a:rPr lang="en-GB" err="1"/>
              <a:t>Tatenda</a:t>
            </a:r>
            <a:r>
              <a:rPr lang="en-GB"/>
              <a:t> </a:t>
            </a:r>
            <a:r>
              <a:rPr lang="en-GB" err="1"/>
              <a:t>Makova</a:t>
            </a:r>
            <a:r>
              <a:rPr lang="en-GB"/>
              <a:t> (23072009)</a:t>
            </a:r>
          </a:p>
          <a:p>
            <a:r>
              <a:rPr lang="en-GB" err="1"/>
              <a:t>Pritam</a:t>
            </a:r>
            <a:r>
              <a:rPr lang="en-GB"/>
              <a:t> </a:t>
            </a:r>
            <a:r>
              <a:rPr lang="en-GB" err="1"/>
              <a:t>Suwal</a:t>
            </a:r>
            <a:r>
              <a:rPr lang="en-GB"/>
              <a:t> </a:t>
            </a:r>
            <a:r>
              <a:rPr lang="en-GB" err="1"/>
              <a:t>Shrestha</a:t>
            </a:r>
            <a:r>
              <a:rPr lang="en-GB"/>
              <a:t> (23771397)</a:t>
            </a:r>
          </a:p>
          <a:p>
            <a:r>
              <a:rPr lang="en-GB"/>
              <a:t>Rachel </a:t>
            </a:r>
            <a:r>
              <a:rPr lang="en-GB" err="1"/>
              <a:t>Tausem</a:t>
            </a:r>
            <a:r>
              <a:rPr lang="en-GB"/>
              <a:t> (23071639)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DD1F4-A358-9DE1-DC89-4C81C6A55BB9}"/>
              </a:ext>
            </a:extLst>
          </p:cNvPr>
          <p:cNvSpPr txBox="1"/>
          <p:nvPr/>
        </p:nvSpPr>
        <p:spPr>
          <a:xfrm>
            <a:off x="814155" y="4925077"/>
            <a:ext cx="593468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Video Link: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https://echo360.net.au/media/1bd05e00-5426-4310-b983-98982f137878/public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B0AA8-267E-7561-6FB8-BD0F68156452}"/>
              </a:ext>
            </a:extLst>
          </p:cNvPr>
          <p:cNvSpPr txBox="1"/>
          <p:nvPr/>
        </p:nvSpPr>
        <p:spPr>
          <a:xfrm>
            <a:off x="5180355" y="2515845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6"/>
    </mc:Choice>
    <mc:Fallback xmlns="">
      <p:transition spd="slow" advTm="230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F0D99D-8666-D98A-AC7A-40BCE84D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476" y="2666999"/>
            <a:ext cx="6060547" cy="3124201"/>
          </a:xfrm>
        </p:spPr>
        <p:txBody>
          <a:bodyPr/>
          <a:lstStyle/>
          <a:p>
            <a:r>
              <a:rPr lang="en-US"/>
              <a:t>Key stakeholders and their roles in the project.</a:t>
            </a:r>
            <a:br>
              <a:rPr lang="en-US"/>
            </a:br>
            <a:endParaRPr lang="en-US"/>
          </a:p>
          <a:p>
            <a:pPr marL="0" indent="0">
              <a:buClr>
                <a:srgbClr val="1287C3"/>
              </a:buClr>
              <a:buNone/>
            </a:pPr>
            <a:endParaRPr lang="en-US"/>
          </a:p>
        </p:txBody>
      </p:sp>
      <p:pic>
        <p:nvPicPr>
          <p:cNvPr id="3" name="Picture 2" descr="A list of companies with names&#10;&#10;Description automatically generated">
            <a:extLst>
              <a:ext uri="{FF2B5EF4-FFF2-40B4-BE49-F238E27FC236}">
                <a16:creationId xmlns:a16="http://schemas.microsoft.com/office/drawing/2014/main" id="{D5ABB6CD-58C4-0B08-2D24-368264F9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901825"/>
            <a:ext cx="4466166" cy="4472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F969B-F969-5429-9F5B-881065973FC1}"/>
              </a:ext>
            </a:extLst>
          </p:cNvPr>
          <p:cNvSpPr txBox="1"/>
          <p:nvPr/>
        </p:nvSpPr>
        <p:spPr>
          <a:xfrm>
            <a:off x="2836333" y="6487583"/>
            <a:ext cx="3259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Genex</a:t>
            </a:r>
            <a:r>
              <a:rPr lang="en-US" b="1" dirty="0"/>
              <a:t> Power, (2017)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440A4F-8A48-4A89-A945-DEC415AD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Stakeholders and communications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769F0-B4CA-8005-24A6-B06FF807C5BE}"/>
              </a:ext>
            </a:extLst>
          </p:cNvPr>
          <p:cNvSpPr txBox="1"/>
          <p:nvPr/>
        </p:nvSpPr>
        <p:spPr>
          <a:xfrm>
            <a:off x="415896" y="108962"/>
            <a:ext cx="239398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Mick Luu (22970102)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01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06"/>
    </mc:Choice>
    <mc:Fallback xmlns="">
      <p:transition spd="slow" advTm="4560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129E-CE97-43D9-245D-C338CACB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Conceptualization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9F12-4878-36B1-7BD4-901FAE4D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560" y="2307166"/>
            <a:ext cx="4600047" cy="3505201"/>
          </a:xfrm>
        </p:spPr>
        <p:txBody>
          <a:bodyPr>
            <a:normAutofit fontScale="55000" lnSpcReduction="20000"/>
          </a:bodyPr>
          <a:lstStyle/>
          <a:p>
            <a:r>
              <a:rPr lang="en-US" b="1">
                <a:ea typeface="+mn-lt"/>
                <a:cs typeface="+mn-lt"/>
              </a:rPr>
              <a:t>Approvals and Support (Concept Stage):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Acquired freehold land, development, and environmental approvals.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Collaborated with Queensland Government's DEHP.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Secured support from ARENA and a 20-year revenue guarantee from QLD government.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Agreement with Ergon Energy for substation use.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Funding and Appointments: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Arranged debt funding with Societe Generale and Clean Energy Finance.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Appointed AECOM as owner’s engineer.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Appointed UGL as preferred EPC &amp; O&amp;M contractor.</a:t>
            </a:r>
            <a:endParaRPr lang="en-US"/>
          </a:p>
          <a:p>
            <a:pPr>
              <a:buClr>
                <a:srgbClr val="1287C3"/>
              </a:buClr>
            </a:pPr>
            <a:endParaRPr lang="en-US"/>
          </a:p>
        </p:txBody>
      </p:sp>
      <p:pic>
        <p:nvPicPr>
          <p:cNvPr id="5" name="Content Placeholder 3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2A70FFF1-2BC1-C6CD-BD04-9588E7E9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76" y="2307166"/>
            <a:ext cx="5982397" cy="3124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EABA8-B717-8912-CC53-3C8C27319879}"/>
              </a:ext>
            </a:extLst>
          </p:cNvPr>
          <p:cNvSpPr txBox="1"/>
          <p:nvPr/>
        </p:nvSpPr>
        <p:spPr>
          <a:xfrm>
            <a:off x="415896" y="108962"/>
            <a:ext cx="239398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Mick Luu (22970102)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7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52"/>
    </mc:Choice>
    <mc:Fallback xmlns="">
      <p:transition spd="slow" advTm="529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35A1-D6EF-0C2D-317D-F881EAAE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Execution 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5B12-510D-1FBA-7724-3C8E30700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594" y="2533649"/>
            <a:ext cx="4481513" cy="3124201"/>
          </a:xfrm>
        </p:spPr>
        <p:txBody>
          <a:bodyPr>
            <a:normAutofit fontScale="47500" lnSpcReduction="20000"/>
          </a:bodyPr>
          <a:lstStyle/>
          <a:p>
            <a:pPr marL="0" indent="0">
              <a:buClr>
                <a:srgbClr val="1287C3"/>
              </a:buClr>
              <a:buNone/>
            </a:pPr>
            <a:endParaRPr lang="en-US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Construction Project Overview</a:t>
            </a:r>
            <a:endParaRPr lang="en-US" b="1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Clear Communication:</a:t>
            </a:r>
            <a:r>
              <a:rPr lang="en-US">
                <a:ea typeface="+mn-lt"/>
                <a:cs typeface="+mn-lt"/>
              </a:rPr>
              <a:t> Effective updates via ASX announcements.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Detailed Execution:</a:t>
            </a:r>
            <a:r>
              <a:rPr lang="en-US">
                <a:ea typeface="+mn-lt"/>
                <a:cs typeface="+mn-lt"/>
              </a:rPr>
              <a:t> Ongoing construction tasks detailed with visuals in Appendix D (ASX, 2017).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Dispute Resolution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Issue:</a:t>
            </a:r>
            <a:r>
              <a:rPr lang="en-US">
                <a:ea typeface="+mn-lt"/>
                <a:cs typeface="+mn-lt"/>
              </a:rPr>
              <a:t> Dispute over grid connection delays.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Outcome:</a:t>
            </a:r>
            <a:r>
              <a:rPr lang="en-US">
                <a:ea typeface="+mn-lt"/>
                <a:cs typeface="+mn-lt"/>
              </a:rPr>
              <a:t> UGL pays Genex over $5 million for delays and legal costs.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Strategy:</a:t>
            </a:r>
            <a:r>
              <a:rPr lang="en-US">
                <a:ea typeface="+mn-lt"/>
                <a:cs typeface="+mn-lt"/>
              </a:rPr>
              <a:t> Compromise to manage stakeholder pressures.</a:t>
            </a:r>
            <a:endParaRPr lang="en-US"/>
          </a:p>
          <a:p>
            <a:pPr>
              <a:buClr>
                <a:srgbClr val="1287C3"/>
              </a:buClr>
            </a:pPr>
            <a:endParaRPr lang="en-US" b="1"/>
          </a:p>
          <a:p>
            <a:pPr>
              <a:buClr>
                <a:srgbClr val="1287C3"/>
              </a:buClr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D5CBD-3296-9143-DF71-5860504A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30" y="2200275"/>
            <a:ext cx="4996392" cy="3050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48410-7EE5-0543-ED11-A08A70CEA40C}"/>
              </a:ext>
            </a:extLst>
          </p:cNvPr>
          <p:cNvSpPr txBox="1"/>
          <p:nvPr/>
        </p:nvSpPr>
        <p:spPr>
          <a:xfrm>
            <a:off x="6879166" y="5482167"/>
            <a:ext cx="40428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Genex (2016) ASX Announcement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CC99D-E262-87EE-4F5C-B8633CC4B903}"/>
              </a:ext>
            </a:extLst>
          </p:cNvPr>
          <p:cNvSpPr txBox="1"/>
          <p:nvPr/>
        </p:nvSpPr>
        <p:spPr>
          <a:xfrm>
            <a:off x="415896" y="108962"/>
            <a:ext cx="216116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Mick Luu (22970102)</a:t>
            </a:r>
          </a:p>
        </p:txBody>
      </p:sp>
    </p:spTree>
    <p:extLst>
      <p:ext uri="{BB962C8B-B14F-4D97-AF65-F5344CB8AC3E}">
        <p14:creationId xmlns:p14="http://schemas.microsoft.com/office/powerpoint/2010/main" val="4320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19"/>
    </mc:Choice>
    <mc:Fallback xmlns="">
      <p:transition spd="slow" advTm="473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C09B-4410-814C-E7AE-3A3B4868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Finalisation</a:t>
            </a:r>
            <a:r>
              <a:rPr lang="en-US"/>
              <a:t> stages of stakeholder management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C585B-06A0-C5D9-4005-9CFCA4C61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9076797" cy="2965451"/>
          </a:xfrm>
        </p:spPr>
        <p:txBody>
          <a:bodyPr/>
          <a:lstStyle/>
          <a:p>
            <a:r>
              <a:rPr lang="en-US" sz="1200" b="1">
                <a:ea typeface="+mn-lt"/>
                <a:cs typeface="+mn-lt"/>
              </a:rPr>
              <a:t>UGL Responsibilities Post-Finalization:</a:t>
            </a:r>
            <a:endParaRPr lang="en-US" sz="1200" b="1"/>
          </a:p>
          <a:p>
            <a:pPr lvl="1">
              <a:buClr>
                <a:srgbClr val="1287C3"/>
              </a:buClr>
            </a:pPr>
            <a:r>
              <a:rPr lang="en-US" sz="1200">
                <a:ea typeface="+mn-lt"/>
                <a:cs typeface="+mn-lt"/>
              </a:rPr>
              <a:t>Manages operations and maintenance of KS1.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 sz="1200">
                <a:ea typeface="+mn-lt"/>
                <a:cs typeface="+mn-lt"/>
              </a:rPr>
              <a:t>Collaborates with Powerlink to promote local employment.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sz="1200" b="1">
                <a:ea typeface="+mn-lt"/>
                <a:cs typeface="+mn-lt"/>
              </a:rPr>
              <a:t>Local Employment Opportunities: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 sz="1200">
                <a:ea typeface="+mn-lt"/>
                <a:cs typeface="+mn-lt"/>
              </a:rPr>
              <a:t>Includes waste management, recycling, access works, cleaning services, and equipment hire.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sz="1200" b="1">
                <a:ea typeface="+mn-lt"/>
                <a:cs typeface="+mn-lt"/>
              </a:rPr>
              <a:t>Genex Achievements: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 sz="1200">
                <a:ea typeface="+mn-lt"/>
                <a:cs typeface="+mn-lt"/>
              </a:rPr>
              <a:t>Registered KS1 as a Market Generator with AEMO.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 sz="1200">
                <a:ea typeface="+mn-lt"/>
                <a:cs typeface="+mn-lt"/>
              </a:rPr>
              <a:t>Completed all necessary technical and regulatory processes.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 sz="1200">
                <a:ea typeface="+mn-lt"/>
                <a:cs typeface="+mn-lt"/>
              </a:rPr>
              <a:t>Enabled export of electricity into the National Electricity Market (NEM).</a:t>
            </a:r>
            <a:endParaRPr lang="en-US"/>
          </a:p>
          <a:p>
            <a:pPr>
              <a:buClr>
                <a:srgbClr val="1287C3"/>
              </a:buClr>
            </a:pPr>
            <a:endParaRPr lang="en-US" sz="1200" b="1"/>
          </a:p>
          <a:p>
            <a:pPr>
              <a:buClr>
                <a:srgbClr val="1287C3"/>
              </a:buClr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3DC25-B30C-400A-CD5C-CD56812C31F7}"/>
              </a:ext>
            </a:extLst>
          </p:cNvPr>
          <p:cNvSpPr txBox="1"/>
          <p:nvPr/>
        </p:nvSpPr>
        <p:spPr>
          <a:xfrm>
            <a:off x="415896" y="108962"/>
            <a:ext cx="239398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Mick Luu (22970102)</a:t>
            </a:r>
          </a:p>
        </p:txBody>
      </p:sp>
    </p:spTree>
    <p:extLst>
      <p:ext uri="{BB962C8B-B14F-4D97-AF65-F5344CB8AC3E}">
        <p14:creationId xmlns:p14="http://schemas.microsoft.com/office/powerpoint/2010/main" val="334838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67"/>
    </mc:Choice>
    <mc:Fallback xmlns="">
      <p:transition spd="slow" advTm="2996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4A7D-8616-D6BD-D1A9-F348D0F0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5565C-B84B-3514-C389-D91232777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>
                <a:ea typeface="+mn-lt"/>
                <a:cs typeface="+mn-lt"/>
              </a:rPr>
              <a:t>Improving Communications in Planning: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Conduct a kick-off meeting with project team and stakeholders.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Establish clear purpose and common goals.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Continuous Reporting: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Use progress, status, and forecast reports to manage project status.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Identify and address issues in real-time.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b="1">
                <a:ea typeface="+mn-lt"/>
                <a:cs typeface="+mn-lt"/>
              </a:rPr>
              <a:t>Project Control in Finalization: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Monitor asset performance through regular inspections.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Use milestone and control charts for clear planning.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Maintain contingency plans and change registers to track project changes.</a:t>
            </a:r>
            <a:endParaRPr lang="en-US"/>
          </a:p>
          <a:p>
            <a:pPr>
              <a:buClr>
                <a:srgbClr val="1287C3"/>
              </a:buClr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208B9-D279-2A8F-C4B4-78B183EC8F9E}"/>
              </a:ext>
            </a:extLst>
          </p:cNvPr>
          <p:cNvSpPr txBox="1"/>
          <p:nvPr/>
        </p:nvSpPr>
        <p:spPr>
          <a:xfrm>
            <a:off x="415896" y="108962"/>
            <a:ext cx="239398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Mick Luu (22970102)</a:t>
            </a:r>
          </a:p>
        </p:txBody>
      </p:sp>
    </p:spTree>
    <p:extLst>
      <p:ext uri="{BB962C8B-B14F-4D97-AF65-F5344CB8AC3E}">
        <p14:creationId xmlns:p14="http://schemas.microsoft.com/office/powerpoint/2010/main" val="400654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15"/>
    </mc:Choice>
    <mc:Fallback xmlns="">
      <p:transition spd="slow" advTm="6841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95E3-4CCB-D334-781A-E098000D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A6CA-6241-888C-0451-467D4676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3092609"/>
            <a:ext cx="9253798" cy="2220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Quality management has a more strategic and central presence within and across the project organization. (Hartley 2018, P241)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B0A12-F6AB-1544-6578-19E9794A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A20F8-FF97-2ABB-81A6-0DEE9119ACB4}"/>
              </a:ext>
            </a:extLst>
          </p:cNvPr>
          <p:cNvSpPr txBox="1"/>
          <p:nvPr/>
        </p:nvSpPr>
        <p:spPr>
          <a:xfrm>
            <a:off x="9736766" y="124447"/>
            <a:ext cx="202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000000"/>
                </a:solidFill>
                <a:latin typeface="Times New Roman" panose="02020603050405020304" pitchFamily="18" charset="0"/>
              </a:rPr>
              <a:t>Ken Ji (21671765)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2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30"/>
    </mc:Choice>
    <mc:Fallback xmlns="">
      <p:transition spd="slow" advTm="3733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95E3-4CCB-D334-781A-E098000D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8762080" cy="1179576"/>
          </a:xfrm>
        </p:spPr>
        <p:txBody>
          <a:bodyPr>
            <a:normAutofit fontScale="90000"/>
          </a:bodyPr>
          <a:lstStyle/>
          <a:p>
            <a:r>
              <a:rPr lang="en-AU" sz="4000" kern="1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Quality management strategies employed by </a:t>
            </a:r>
            <a:r>
              <a:rPr lang="en-AU" sz="4000" kern="1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Genex</a:t>
            </a:r>
            <a:r>
              <a:rPr lang="en-AU" sz="40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Power: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A6CA-6241-888C-0451-467D4676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83" y="2033752"/>
            <a:ext cx="5265684" cy="454046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/>
              <a:t>Location Selection: </a:t>
            </a:r>
          </a:p>
          <a:p>
            <a:r>
              <a:rPr lang="en-US"/>
              <a:t>location boasts one of the highest solar radiation zones in the country, making it ideal for solar energy generation. (ASX, 2016) </a:t>
            </a:r>
          </a:p>
          <a:p>
            <a:endParaRPr lang="en-US"/>
          </a:p>
          <a:p>
            <a:r>
              <a:rPr lang="en-US"/>
              <a:t>coupled with access to existing infrastructure like substations and transmission lines, facilitates efficient energy distribution. (Power Technology, 2021) </a:t>
            </a:r>
          </a:p>
          <a:p>
            <a:endParaRPr lang="en-US"/>
          </a:p>
          <a:p>
            <a:r>
              <a:rPr lang="en-US"/>
              <a:t>situating the solar farm at the former mine site mitigates environmental impacts, particularly concerning the existing tailings storage facility. (Power Technology, 2021)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5D0A-50B7-3C8B-D239-D2C5DB52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FDE75-7B35-2242-B487-5BF450371A98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442BD-FCB5-E1CA-3491-C3E0E128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0389" y="5901230"/>
            <a:ext cx="4114800" cy="365125"/>
          </a:xfrm>
        </p:spPr>
        <p:txBody>
          <a:bodyPr/>
          <a:lstStyle/>
          <a:p>
            <a:r>
              <a:rPr lang="en-AU" sz="18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Location - situated in one of the highest solar radiation zones in Australia (ASX</a:t>
            </a:r>
            <a:r>
              <a:rPr lang="zh-CN" altLang="en-US" sz="18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，</a:t>
            </a:r>
            <a:r>
              <a:rPr lang="en-US" altLang="zh-CN" sz="18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2016</a:t>
            </a:r>
            <a:r>
              <a:rPr lang="en-AU" sz="18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AU">
                <a:effectLst/>
              </a:rPr>
              <a:t>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B0A12-F6AB-1544-6578-19E9794A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A20F8-FF97-2ABB-81A6-0DEE9119ACB4}"/>
              </a:ext>
            </a:extLst>
          </p:cNvPr>
          <p:cNvSpPr txBox="1"/>
          <p:nvPr/>
        </p:nvSpPr>
        <p:spPr>
          <a:xfrm>
            <a:off x="9736766" y="124447"/>
            <a:ext cx="202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000000"/>
                </a:solidFill>
                <a:latin typeface="Times New Roman" panose="02020603050405020304" pitchFamily="18" charset="0"/>
              </a:rPr>
              <a:t>Ken Ji (21671765)</a:t>
            </a:r>
            <a:endParaRPr lang="en-US"/>
          </a:p>
        </p:txBody>
      </p:sp>
      <p:pic>
        <p:nvPicPr>
          <p:cNvPr id="10" name="Picture 9" descr="A map of australia with different colors of the solar radiation&#10;&#10;Description automatically generated">
            <a:extLst>
              <a:ext uri="{FF2B5EF4-FFF2-40B4-BE49-F238E27FC236}">
                <a16:creationId xmlns:a16="http://schemas.microsoft.com/office/drawing/2014/main" id="{BAB7DAB7-F156-13DE-9CEC-9C861B827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07" y="1264635"/>
            <a:ext cx="4622363" cy="43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71"/>
    </mc:Choice>
    <mc:Fallback xmlns="">
      <p:transition spd="slow" advTm="6077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touching a screen with a blue button&#10;&#10;Description automatically generated">
            <a:extLst>
              <a:ext uri="{FF2B5EF4-FFF2-40B4-BE49-F238E27FC236}">
                <a16:creationId xmlns:a16="http://schemas.microsoft.com/office/drawing/2014/main" id="{DB6683E8-E5D3-C302-B49C-16DBECAA72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78" y="1918462"/>
            <a:ext cx="5746532" cy="3831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5947E9-59B7-CED1-049B-E88CC023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38886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/>
              <a:t>Quality management tactics implemented by AECOM and UGL include: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7CC6-363C-591D-4D2E-BBB5014A7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57" y="2163568"/>
            <a:ext cx="5746532" cy="40086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Compliance with Standards: </a:t>
            </a:r>
          </a:p>
          <a:p>
            <a:r>
              <a:rPr lang="en-US"/>
              <a:t>The EPC Contractor adheres to stringent quality assurance protocols, in line with ISO 9001 management guidelines for construction activities.(Crowley A., 2022) </a:t>
            </a:r>
          </a:p>
          <a:p>
            <a:endParaRPr lang="en-US"/>
          </a:p>
          <a:p>
            <a:r>
              <a:rPr lang="en-US"/>
              <a:t>Project Quality Assurance system </a:t>
            </a:r>
          </a:p>
          <a:p>
            <a:r>
              <a:rPr lang="en-US"/>
              <a:t>Quality Management Plan</a:t>
            </a:r>
          </a:p>
          <a:p>
            <a:r>
              <a:rPr lang="en-US"/>
              <a:t>Construction Execution Plans (CEPs)</a:t>
            </a:r>
          </a:p>
          <a:p>
            <a:r>
              <a:rPr lang="en-US"/>
              <a:t>Inspection and Test Plans (ITPs)</a:t>
            </a:r>
          </a:p>
          <a:p>
            <a:r>
              <a:rPr lang="en-US"/>
              <a:t>meticulous documentation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A44A5-90D3-E714-FA6D-A0F821CA0CD5}"/>
              </a:ext>
            </a:extLst>
          </p:cNvPr>
          <p:cNvSpPr txBox="1"/>
          <p:nvPr/>
        </p:nvSpPr>
        <p:spPr>
          <a:xfrm>
            <a:off x="9736766" y="124447"/>
            <a:ext cx="202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000000"/>
                </a:solidFill>
                <a:latin typeface="Times New Roman" panose="02020603050405020304" pitchFamily="18" charset="0"/>
              </a:rPr>
              <a:t>Ken Ji (21671765)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2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41"/>
    </mc:Choice>
    <mc:Fallback xmlns="">
      <p:transition spd="slow" advTm="5734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47E9-59B7-CED1-049B-E88CC023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563" y="884882"/>
            <a:ext cx="6182711" cy="1179576"/>
          </a:xfrm>
        </p:spPr>
        <p:txBody>
          <a:bodyPr>
            <a:normAutofit fontScale="90000"/>
          </a:bodyPr>
          <a:lstStyle/>
          <a:p>
            <a:r>
              <a:rPr lang="en-US"/>
              <a:t>Quality management tactics implemented by AECOM and UGL include: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7CC6-363C-591D-4D2E-BBB5014A7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620" y="2089314"/>
            <a:ext cx="5584777" cy="36941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Utilization of Innovative Technology: </a:t>
            </a:r>
          </a:p>
          <a:p>
            <a:pPr marL="0" indent="0">
              <a:buNone/>
            </a:pPr>
            <a:r>
              <a:rPr lang="en-US"/>
              <a:t>Use First Solar's 4v3 Modules (S4-Modules), for their performance and reliability in various climates worldwide. (Power Technology, 2021)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Mounted on a tracking system, optimize sunlight capture by adjusting panel angles to follow the sun's trajectory. (ARENA, 2022)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A44A5-90D3-E714-FA6D-A0F821CA0CD5}"/>
              </a:ext>
            </a:extLst>
          </p:cNvPr>
          <p:cNvSpPr txBox="1"/>
          <p:nvPr/>
        </p:nvSpPr>
        <p:spPr>
          <a:xfrm>
            <a:off x="9736766" y="124447"/>
            <a:ext cx="202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000000"/>
                </a:solidFill>
                <a:latin typeface="Times New Roman" panose="02020603050405020304" pitchFamily="18" charset="0"/>
              </a:rPr>
              <a:t>Ken Ji (21671765)</a:t>
            </a:r>
            <a:endParaRPr lang="en-US"/>
          </a:p>
        </p:txBody>
      </p:sp>
      <p:pic>
        <p:nvPicPr>
          <p:cNvPr id="16" name="Picture 15" descr="Solar panels on a metal pole&#10;&#10;Description automatically generated">
            <a:extLst>
              <a:ext uri="{FF2B5EF4-FFF2-40B4-BE49-F238E27FC236}">
                <a16:creationId xmlns:a16="http://schemas.microsoft.com/office/drawing/2014/main" id="{BCBC12CB-31AC-C664-1CA3-4479860F4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6" t="-8626" r="25581" b="100000"/>
          <a:stretch>
            <a:fillRect/>
          </a:stretch>
        </p:blipFill>
        <p:spPr>
          <a:xfrm>
            <a:off x="4285585" y="-591558"/>
            <a:ext cx="334868" cy="591559"/>
          </a:xfrm>
          <a:custGeom>
            <a:avLst/>
            <a:gdLst>
              <a:gd name="connsiteX0" fmla="*/ 183264 w 334868"/>
              <a:gd name="connsiteY0" fmla="*/ 0 h 591559"/>
              <a:gd name="connsiteX1" fmla="*/ 334868 w 334868"/>
              <a:gd name="connsiteY1" fmla="*/ 591559 h 591559"/>
              <a:gd name="connsiteX2" fmla="*/ 139567 w 334868"/>
              <a:gd name="connsiteY2" fmla="*/ 591559 h 591559"/>
              <a:gd name="connsiteX3" fmla="*/ 0 w 334868"/>
              <a:gd name="connsiteY3" fmla="*/ 46967 h 591559"/>
              <a:gd name="connsiteX4" fmla="*/ 183264 w 334868"/>
              <a:gd name="connsiteY4" fmla="*/ 0 h 59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68" h="591559">
                <a:moveTo>
                  <a:pt x="183264" y="0"/>
                </a:moveTo>
                <a:lnTo>
                  <a:pt x="334868" y="591559"/>
                </a:lnTo>
                <a:lnTo>
                  <a:pt x="139567" y="591559"/>
                </a:lnTo>
                <a:lnTo>
                  <a:pt x="0" y="46967"/>
                </a:lnTo>
                <a:lnTo>
                  <a:pt x="183264" y="0"/>
                </a:lnTo>
                <a:close/>
              </a:path>
            </a:pathLst>
          </a:custGeom>
        </p:spPr>
      </p:pic>
      <p:pic>
        <p:nvPicPr>
          <p:cNvPr id="13" name="Picture 12" descr="Solar panels on a metal pole&#10;&#10;Description automatically generated">
            <a:extLst>
              <a:ext uri="{FF2B5EF4-FFF2-40B4-BE49-F238E27FC236}">
                <a16:creationId xmlns:a16="http://schemas.microsoft.com/office/drawing/2014/main" id="{CC1EDFE4-AFDB-3E2A-0DF2-2A6117AB1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2" t="90365" r="-4064" b="-5407"/>
          <a:stretch>
            <a:fillRect/>
          </a:stretch>
        </p:blipFill>
        <p:spPr>
          <a:xfrm>
            <a:off x="6182710" y="6197235"/>
            <a:ext cx="278301" cy="1031606"/>
          </a:xfrm>
          <a:custGeom>
            <a:avLst/>
            <a:gdLst>
              <a:gd name="connsiteX0" fmla="*/ 25959 w 278301"/>
              <a:gd name="connsiteY0" fmla="*/ 0 h 1031606"/>
              <a:gd name="connsiteX1" fmla="*/ 278301 w 278301"/>
              <a:gd name="connsiteY1" fmla="*/ 984640 h 1031606"/>
              <a:gd name="connsiteX2" fmla="*/ 95038 w 278301"/>
              <a:gd name="connsiteY2" fmla="*/ 1031606 h 1031606"/>
              <a:gd name="connsiteX3" fmla="*/ 0 w 278301"/>
              <a:gd name="connsiteY3" fmla="*/ 660765 h 1031606"/>
              <a:gd name="connsiteX4" fmla="*/ 25959 w 278301"/>
              <a:gd name="connsiteY4" fmla="*/ 660765 h 1031606"/>
              <a:gd name="connsiteX5" fmla="*/ 25959 w 278301"/>
              <a:gd name="connsiteY5" fmla="*/ 0 h 103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301" h="1031606">
                <a:moveTo>
                  <a:pt x="25959" y="0"/>
                </a:moveTo>
                <a:lnTo>
                  <a:pt x="278301" y="984640"/>
                </a:lnTo>
                <a:lnTo>
                  <a:pt x="95038" y="1031606"/>
                </a:lnTo>
                <a:lnTo>
                  <a:pt x="0" y="660765"/>
                </a:lnTo>
                <a:lnTo>
                  <a:pt x="25959" y="660765"/>
                </a:lnTo>
                <a:lnTo>
                  <a:pt x="25959" y="0"/>
                </a:lnTo>
                <a:close/>
              </a:path>
            </a:pathLst>
          </a:custGeom>
        </p:spPr>
      </p:pic>
      <p:pic>
        <p:nvPicPr>
          <p:cNvPr id="18" name="Picture 17" descr="Solar panels on a metal pole&#10;&#10;Description automatically generated">
            <a:extLst>
              <a:ext uri="{FF2B5EF4-FFF2-40B4-BE49-F238E27FC236}">
                <a16:creationId xmlns:a16="http://schemas.microsoft.com/office/drawing/2014/main" id="{6AC4689E-6671-597F-2DFC-7B4EF732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"/>
          <a:stretch>
            <a:fillRect/>
          </a:stretch>
        </p:blipFill>
        <p:spPr>
          <a:xfrm>
            <a:off x="0" y="0"/>
            <a:ext cx="6182710" cy="6858000"/>
          </a:xfrm>
          <a:custGeom>
            <a:avLst/>
            <a:gdLst>
              <a:gd name="connsiteX0" fmla="*/ 0 w 6182710"/>
              <a:gd name="connsiteY0" fmla="*/ 0 h 6858000"/>
              <a:gd name="connsiteX1" fmla="*/ 4425152 w 6182710"/>
              <a:gd name="connsiteY1" fmla="*/ 0 h 6858000"/>
              <a:gd name="connsiteX2" fmla="*/ 6182710 w 6182710"/>
              <a:gd name="connsiteY2" fmla="*/ 6858000 h 6858000"/>
              <a:gd name="connsiteX3" fmla="*/ 0 w 6182710"/>
              <a:gd name="connsiteY3" fmla="*/ 6858000 h 6858000"/>
              <a:gd name="connsiteX4" fmla="*/ 0 w 61827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2710" h="6858000">
                <a:moveTo>
                  <a:pt x="0" y="0"/>
                </a:moveTo>
                <a:lnTo>
                  <a:pt x="4425152" y="0"/>
                </a:lnTo>
                <a:lnTo>
                  <a:pt x="61827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773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98"/>
    </mc:Choice>
    <mc:Fallback xmlns="">
      <p:transition spd="slow" advTm="4969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field of rows of seats&#10;&#10;Description automatically generated">
            <a:extLst>
              <a:ext uri="{FF2B5EF4-FFF2-40B4-BE49-F238E27FC236}">
                <a16:creationId xmlns:a16="http://schemas.microsoft.com/office/drawing/2014/main" id="{E25E6629-3155-BB89-AE3B-A7B549F7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72"/>
            <a:ext cx="12192000" cy="6914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A44A5-90D3-E714-FA6D-A0F821CA0CD5}"/>
              </a:ext>
            </a:extLst>
          </p:cNvPr>
          <p:cNvSpPr txBox="1"/>
          <p:nvPr/>
        </p:nvSpPr>
        <p:spPr>
          <a:xfrm>
            <a:off x="9736766" y="124447"/>
            <a:ext cx="202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000000"/>
                </a:solidFill>
                <a:latin typeface="Times New Roman" panose="02020603050405020304" pitchFamily="18" charset="0"/>
              </a:rPr>
              <a:t>Ken Ji (21671765)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8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08"/>
    </mc:Choice>
    <mc:Fallback xmlns="">
      <p:transition spd="slow" advTm="3030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F9821-E459-FE2D-73A7-BD17BB15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Coversheet checklist for group video presentation assignment</a:t>
            </a:r>
            <a:endParaRPr lang="en-US" sz="2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08E7A4-A1A1-912A-7CD0-54FE01F12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194711"/>
              </p:ext>
            </p:extLst>
          </p:nvPr>
        </p:nvGraphicFramePr>
        <p:xfrm>
          <a:off x="579120" y="2103120"/>
          <a:ext cx="11125200" cy="4074255"/>
        </p:xfrm>
        <a:graphic>
          <a:graphicData uri="http://schemas.openxmlformats.org/drawingml/2006/table">
            <a:tbl>
              <a:tblPr/>
              <a:tblGrid>
                <a:gridCol w="5562600">
                  <a:extLst>
                    <a:ext uri="{9D8B030D-6E8A-4147-A177-3AD203B41FA5}">
                      <a16:colId xmlns:a16="http://schemas.microsoft.com/office/drawing/2014/main" val="3911827829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735101772"/>
                    </a:ext>
                  </a:extLst>
                </a:gridCol>
              </a:tblGrid>
              <a:tr h="3960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name</a:t>
                      </a:r>
                      <a:endParaRPr lang="en-AU" sz="150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 4</a:t>
                      </a:r>
                      <a:endParaRPr lang="en-AU" sz="150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691493"/>
                  </a:ext>
                </a:extLst>
              </a:tr>
              <a:tr h="139722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Student group members (listed in the order in which they speak)]]</a:t>
                      </a:r>
                      <a:endParaRPr lang="en-AU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AU" sz="1500" dirty="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Ninu</a:t>
                      </a: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AU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Latheesh</a:t>
                      </a: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(23804552)</a:t>
                      </a:r>
                      <a:endParaRPr lang="en-AU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Nick Duplex (22967258)</a:t>
                      </a:r>
                      <a:endParaRPr lang="en-AU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Mick </a:t>
                      </a:r>
                      <a:r>
                        <a:rPr lang="en-AU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Luu</a:t>
                      </a: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(22970102)</a:t>
                      </a:r>
                      <a:endParaRPr lang="en-AU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Ken Ji (21671765)</a:t>
                      </a:r>
                      <a:endParaRPr lang="en-AU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Pritam Suwal Shrestha (23771397)</a:t>
                      </a:r>
                      <a:endParaRPr lang="en-AU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Tatenda </a:t>
                      </a:r>
                      <a:r>
                        <a:rPr lang="en-AU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Makova</a:t>
                      </a: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(23072009)</a:t>
                      </a:r>
                      <a:endParaRPr lang="en-AU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Rachel </a:t>
                      </a:r>
                      <a:r>
                        <a:rPr lang="en-AU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Tausem</a:t>
                      </a: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(23071639)</a:t>
                      </a:r>
                      <a:endParaRPr lang="en-AU" sz="1500" dirty="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37077"/>
                  </a:ext>
                </a:extLst>
              </a:tr>
              <a:tr h="3960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Facilitator’s name &amp; practical class time</a:t>
                      </a:r>
                      <a:endParaRPr lang="en-AU" sz="150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Facilitator: Kelly Boden-Hawes</a:t>
                      </a:r>
                      <a:endParaRPr lang="en-AU" sz="15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Practical Class:  Tuesday 3pm Prac Class</a:t>
                      </a:r>
                      <a:endParaRPr lang="en-AU" sz="150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656819"/>
                  </a:ext>
                </a:extLst>
              </a:tr>
              <a:tr h="5207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 of student delegated to host Zoom meeting (for recording presentation)</a:t>
                      </a:r>
                      <a:endParaRPr lang="en-AU" sz="150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Nick Duplex (22967258)</a:t>
                      </a:r>
                      <a:endParaRPr lang="en-AU" sz="150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68918"/>
                  </a:ext>
                </a:extLst>
              </a:tr>
              <a:tr h="7774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 of student delegated to upload the group video on LMS via the Echo/lecture capture system and create a public link.</a:t>
                      </a:r>
                      <a:endParaRPr lang="en-AU" sz="1500" dirty="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Pritam Suwal Shrestha (23771397)</a:t>
                      </a:r>
                      <a:endParaRPr lang="en-AU" sz="150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538424"/>
                  </a:ext>
                </a:extLst>
              </a:tr>
              <a:tr h="5867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Please include the video file name and time/date it was uploaded</a:t>
                      </a:r>
                      <a:endParaRPr lang="en-AU" sz="150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File Name: KS1 GROUP 4 PRESENTATION.mp4</a:t>
                      </a:r>
                      <a:endParaRPr lang="en-AU" sz="15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Upload Date: Friday, April 19, 2024, 9:37 AM</a:t>
                      </a:r>
                      <a:endParaRPr lang="en-AU" sz="1500" dirty="0">
                        <a:effectLst/>
                      </a:endParaRPr>
                    </a:p>
                  </a:txBody>
                  <a:tcPr marL="52231" marR="52231" marT="37606" marB="376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8250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EB9405AE-E025-EE89-67C3-8866E7F82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725" y="1731060"/>
            <a:ext cx="207887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74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Risk Management</a:t>
            </a:r>
          </a:p>
        </p:txBody>
      </p:sp>
      <p:graphicFrame>
        <p:nvGraphicFramePr>
          <p:cNvPr id="13" name="Content Placeholder">
            <a:extLst>
              <a:ext uri="{FF2B5EF4-FFF2-40B4-BE49-F238E27FC236}">
                <a16:creationId xmlns:a16="http://schemas.microsoft.com/office/drawing/2014/main" id="{571CE564-4B0F-78F8-6934-F874C83AA6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8F9EAE-DC49-CA0B-8135-9311E6BF26DA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82"/>
    </mc:Choice>
    <mc:Fallback xmlns="">
      <p:transition spd="slow" advTm="2798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Risk Assessment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97532-C7DE-A5B4-F6BD-A2DBA7FF509A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  <p:extLst>
      <p:ext uri="{BB962C8B-B14F-4D97-AF65-F5344CB8AC3E}">
        <p14:creationId xmlns:p14="http://schemas.microsoft.com/office/powerpoint/2010/main" val="139868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"/>
    </mc:Choice>
    <mc:Fallback xmlns="">
      <p:transition spd="slow" advTm="169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Environmental and Social Considerations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">
            <a:extLst>
              <a:ext uri="{FF2B5EF4-FFF2-40B4-BE49-F238E27FC236}">
                <a16:creationId xmlns:a16="http://schemas.microsoft.com/office/drawing/2014/main" id="{A3B4AF18-9241-B89E-10F0-674F47AD5E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FE9984-EB3C-3672-9A15-0EF48A024156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  <p:extLst>
      <p:ext uri="{BB962C8B-B14F-4D97-AF65-F5344CB8AC3E}">
        <p14:creationId xmlns:p14="http://schemas.microsoft.com/office/powerpoint/2010/main" val="237014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93"/>
    </mc:Choice>
    <mc:Fallback xmlns="">
      <p:transition spd="slow" advTm="2649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International Procurement and Financial Risks</a:t>
            </a:r>
          </a:p>
        </p:txBody>
      </p:sp>
      <p:graphicFrame>
        <p:nvGraphicFramePr>
          <p:cNvPr id="5" name="Content Placeholder">
            <a:extLst>
              <a:ext uri="{FF2B5EF4-FFF2-40B4-BE49-F238E27FC236}">
                <a16:creationId xmlns:a16="http://schemas.microsoft.com/office/drawing/2014/main" id="{70969C7E-F4A3-3A03-5902-EF76B48DFC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C0FA96-E095-F293-6FBD-ADA91017BB81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08"/>
    </mc:Choice>
    <mc:Fallback xmlns="">
      <p:transition spd="slow" advTm="2510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Grid Connection Challenges</a:t>
            </a: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Content Placeholder">
            <a:extLst>
              <a:ext uri="{FF2B5EF4-FFF2-40B4-BE49-F238E27FC236}">
                <a16:creationId xmlns:a16="http://schemas.microsoft.com/office/drawing/2014/main" id="{D86692AA-FC1E-9E16-EA8D-802F0238F6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493" y="2071316"/>
          <a:ext cx="6278831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100" name="Picture 4" descr="Diagrammatic Representation of a Solar Farm">
            <a:extLst>
              <a:ext uri="{FF2B5EF4-FFF2-40B4-BE49-F238E27FC236}">
                <a16:creationId xmlns:a16="http://schemas.microsoft.com/office/drawing/2014/main" id="{0552C1CE-3934-A50E-7F12-537B1F71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36" y="2819884"/>
            <a:ext cx="4732604" cy="262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19CEE-52EA-33FA-307F-566E54A0A4BF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1"/>
    </mc:Choice>
    <mc:Fallback xmlns="">
      <p:transition spd="slow" advTm="1923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Planning Stage Risk Management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F7DF8-1928-62BF-4B19-C3832AD233D9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  <p:extLst>
      <p:ext uri="{BB962C8B-B14F-4D97-AF65-F5344CB8AC3E}">
        <p14:creationId xmlns:p14="http://schemas.microsoft.com/office/powerpoint/2010/main" val="29732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"/>
    </mc:Choice>
    <mc:Fallback xmlns="">
      <p:transition spd="slow" advTm="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Risk Transfer Mechanism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lvl="0"/>
            <a:r>
              <a:rPr lang="en-US" sz="2200" err="1"/>
              <a:t>Genex</a:t>
            </a:r>
            <a:r>
              <a:rPr lang="en-US" sz="2200"/>
              <a:t> transferred construction and </a:t>
            </a:r>
            <a:r>
              <a:rPr lang="en-US" sz="2200" err="1"/>
              <a:t>finalisation</a:t>
            </a:r>
            <a:r>
              <a:rPr lang="en-US" sz="2200"/>
              <a:t> risks to UGL, ensuring they handled potential issues like equipment malfunctions or construction delays</a:t>
            </a:r>
          </a:p>
          <a:p>
            <a:pPr lvl="0"/>
            <a:endParaRPr lang="en-US" sz="2200"/>
          </a:p>
          <a:p>
            <a:pPr lvl="0"/>
            <a:endParaRPr lang="en-US" sz="2200"/>
          </a:p>
        </p:txBody>
      </p:sp>
      <p:pic>
        <p:nvPicPr>
          <p:cNvPr id="3078" name="Picture 6" descr="Home | UGL | Engineering services">
            <a:extLst>
              <a:ext uri="{FF2B5EF4-FFF2-40B4-BE49-F238E27FC236}">
                <a16:creationId xmlns:a16="http://schemas.microsoft.com/office/drawing/2014/main" id="{64538DB3-100C-AF99-9320-C30626EB6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31" y="4790112"/>
            <a:ext cx="3039035" cy="77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1E1D9-2853-C724-B695-6061019F105D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  <p:extLst>
      <p:ext uri="{BB962C8B-B14F-4D97-AF65-F5344CB8AC3E}">
        <p14:creationId xmlns:p14="http://schemas.microsoft.com/office/powerpoint/2010/main" val="39804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3"/>
    </mc:Choice>
    <mc:Fallback xmlns="">
      <p:transition spd="slow" advTm="1159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Revenue Assurance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11478" y="2688336"/>
            <a:ext cx="5233065" cy="3584448"/>
          </a:xfrm>
        </p:spPr>
        <p:txBody>
          <a:bodyPr anchor="t">
            <a:normAutofit/>
          </a:bodyPr>
          <a:lstStyle/>
          <a:p>
            <a:pPr lvl="0"/>
            <a:r>
              <a:rPr lang="en-US" sz="1800"/>
              <a:t>Power Purchase Agreements signed with Origin Energy and Energy Australia for 10 to 20 years, enhancing revenue certainty</a:t>
            </a:r>
          </a:p>
        </p:txBody>
      </p:sp>
      <p:pic>
        <p:nvPicPr>
          <p:cNvPr id="5" name="Picture 4" descr="A solar panel farm">
            <a:extLst>
              <a:ext uri="{FF2B5EF4-FFF2-40B4-BE49-F238E27FC236}">
                <a16:creationId xmlns:a16="http://schemas.microsoft.com/office/drawing/2014/main" id="{10E2739A-46F4-A26C-14D4-898275C54E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4" t="-1" r="26460" b="-1"/>
          <a:stretch/>
        </p:blipFill>
        <p:spPr>
          <a:xfrm>
            <a:off x="6548588" y="182"/>
            <a:ext cx="5643412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5126" name="Picture 6" descr="Energy Australia NSW Mt. Piper - ANCOLD">
            <a:extLst>
              <a:ext uri="{FF2B5EF4-FFF2-40B4-BE49-F238E27FC236}">
                <a16:creationId xmlns:a16="http://schemas.microsoft.com/office/drawing/2014/main" id="{02E2F660-ACA2-C047-1AF3-76137771A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69" y="4947947"/>
            <a:ext cx="3294645" cy="184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EnergyAustralia logo">
            <a:extLst>
              <a:ext uri="{FF2B5EF4-FFF2-40B4-BE49-F238E27FC236}">
                <a16:creationId xmlns:a16="http://schemas.microsoft.com/office/drawing/2014/main" id="{C375E91E-3244-9B3A-DD64-20BCBC4752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6860" y="4910328"/>
            <a:ext cx="172832" cy="17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Origin Energy - Wikipedia">
            <a:extLst>
              <a:ext uri="{FF2B5EF4-FFF2-40B4-BE49-F238E27FC236}">
                <a16:creationId xmlns:a16="http://schemas.microsoft.com/office/drawing/2014/main" id="{E9CCC271-9D79-87F3-CABA-54D090CF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609" y="3877830"/>
            <a:ext cx="1114862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3F586-AD06-C264-A193-67453F781217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8"/>
    </mc:Choice>
    <mc:Fallback xmlns="">
      <p:transition spd="slow" advTm="1481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Execution and Future Risk Management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BDE3A-6EE2-FDAF-D231-CA4C9D96D06A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0"/>
    </mc:Choice>
    <mc:Fallback xmlns="">
      <p:transition spd="slow" advTm="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Enhanced Hedging Mechanisms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lvl="0"/>
            <a:r>
              <a:rPr lang="en-US" sz="1800"/>
              <a:t>Implement more sophisticated hedging mechanisms like forward and futures contracts to mitigate unforeseen market volatility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90AB41-FECC-408C-DE77-6EAC5B9D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4106" y="2734056"/>
            <a:ext cx="7492179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619F31-41F0-8A95-4783-C0A3C2BFC16B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48"/>
    </mc:Choice>
    <mc:Fallback xmlns="">
      <p:transition spd="slow" advTm="273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535" name="Slide Number Placeholder 5">
            <a:extLst>
              <a:ext uri="{FF2B5EF4-FFF2-40B4-BE49-F238E27FC236}">
                <a16:creationId xmlns:a16="http://schemas.microsoft.com/office/drawing/2014/main" id="{F2350E82-F891-A356-69DB-63C07FB6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3" name="Content Placeholder">
            <a:extLst>
              <a:ext uri="{FF2B5EF4-FFF2-40B4-BE49-F238E27FC236}">
                <a16:creationId xmlns:a16="http://schemas.microsoft.com/office/drawing/2014/main" id="{571CE564-4B0F-78F8-6934-F874C83AA6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422163"/>
              </p:ext>
            </p:extLst>
          </p:nvPr>
        </p:nvGraphicFramePr>
        <p:xfrm>
          <a:off x="1944043" y="2484472"/>
          <a:ext cx="8442799" cy="3493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73" name="Graphic 472" descr="Solar Panels with solid fill">
            <a:extLst>
              <a:ext uri="{FF2B5EF4-FFF2-40B4-BE49-F238E27FC236}">
                <a16:creationId xmlns:a16="http://schemas.microsoft.com/office/drawing/2014/main" id="{421E6917-375A-C35A-B141-6E410570F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1855" y="5354537"/>
            <a:ext cx="734156" cy="734156"/>
          </a:xfrm>
          <a:prstGeom prst="rect">
            <a:avLst/>
          </a:prstGeom>
        </p:spPr>
      </p:pic>
      <p:pic>
        <p:nvPicPr>
          <p:cNvPr id="474" name="Picture 473" descr="A logo with blue and green text&#10;&#10;Description automatically generated">
            <a:extLst>
              <a:ext uri="{FF2B5EF4-FFF2-40B4-BE49-F238E27FC236}">
                <a16:creationId xmlns:a16="http://schemas.microsoft.com/office/drawing/2014/main" id="{A1C2E461-978D-EF42-6BA3-A17C8821DA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6491" y="3673054"/>
            <a:ext cx="776893" cy="359432"/>
          </a:xfrm>
          <a:prstGeom prst="rect">
            <a:avLst/>
          </a:prstGeom>
        </p:spPr>
      </p:pic>
      <p:pic>
        <p:nvPicPr>
          <p:cNvPr id="475" name="Graphic 474" descr="Marker with solid fill">
            <a:extLst>
              <a:ext uri="{FF2B5EF4-FFF2-40B4-BE49-F238E27FC236}">
                <a16:creationId xmlns:a16="http://schemas.microsoft.com/office/drawing/2014/main" id="{BB7A7E3F-47D2-FAD8-8852-63E731DA7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7361" y="2567994"/>
            <a:ext cx="545220" cy="491238"/>
          </a:xfrm>
          <a:prstGeom prst="rect">
            <a:avLst/>
          </a:prstGeom>
        </p:spPr>
      </p:pic>
      <p:pic>
        <p:nvPicPr>
          <p:cNvPr id="525" name="Graphic 524" descr="Lightbulb with solid fill">
            <a:extLst>
              <a:ext uri="{FF2B5EF4-FFF2-40B4-BE49-F238E27FC236}">
                <a16:creationId xmlns:a16="http://schemas.microsoft.com/office/drawing/2014/main" id="{042BBFBE-651C-1C9F-B22B-97AA2EA5CA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56019" y="2478024"/>
            <a:ext cx="599201" cy="572211"/>
          </a:xfrm>
          <a:prstGeom prst="rect">
            <a:avLst/>
          </a:prstGeom>
        </p:spPr>
      </p:pic>
      <p:pic>
        <p:nvPicPr>
          <p:cNvPr id="526" name="Graphic 525" descr="Open hand with plant with solid fill">
            <a:extLst>
              <a:ext uri="{FF2B5EF4-FFF2-40B4-BE49-F238E27FC236}">
                <a16:creationId xmlns:a16="http://schemas.microsoft.com/office/drawing/2014/main" id="{1821AE05-529D-6AC1-044E-63254432B1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37997" y="5250545"/>
            <a:ext cx="613867" cy="613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83B9D-C23B-9C3E-CE34-80DC98906D0B}"/>
              </a:ext>
            </a:extLst>
          </p:cNvPr>
          <p:cNvSpPr txBox="1"/>
          <p:nvPr/>
        </p:nvSpPr>
        <p:spPr>
          <a:xfrm>
            <a:off x="596414" y="136525"/>
            <a:ext cx="295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err="1"/>
              <a:t>Ninu</a:t>
            </a:r>
            <a:r>
              <a:rPr lang="en-GB"/>
              <a:t> </a:t>
            </a:r>
            <a:r>
              <a:rPr lang="en-GB" err="1"/>
              <a:t>Latheesh</a:t>
            </a:r>
            <a:r>
              <a:rPr lang="en-GB"/>
              <a:t> (23804552)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11"/>
    </mc:Choice>
    <mc:Fallback xmlns="">
      <p:transition spd="slow" advTm="11821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Risk Register Utilization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lvl="0"/>
            <a:endParaRPr lang="en-US" sz="1700"/>
          </a:p>
          <a:p>
            <a:pPr lvl="0"/>
            <a:endParaRPr lang="en-US" sz="1700"/>
          </a:p>
          <a:p>
            <a:pPr lvl="0"/>
            <a:r>
              <a:rPr lang="en-US" sz="1700"/>
              <a:t>Use of a risk register to identify potential setbacks within the project and implement controls for better project budget management and stakeholder expectation management</a:t>
            </a:r>
          </a:p>
          <a:p>
            <a:pPr lvl="0"/>
            <a:endParaRPr lang="en-US" sz="1700"/>
          </a:p>
          <a:p>
            <a:pPr lvl="0"/>
            <a:endParaRPr lang="en-US" sz="17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283DFA-6346-C3AB-063B-65677BAA3AA5}"/>
              </a:ext>
            </a:extLst>
          </p:cNvPr>
          <p:cNvGraphicFramePr>
            <a:graphicFrameLocks noGrp="1"/>
          </p:cNvGraphicFramePr>
          <p:nvPr/>
        </p:nvGraphicFramePr>
        <p:xfrm>
          <a:off x="557784" y="2858845"/>
          <a:ext cx="11164827" cy="3234291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2505442">
                  <a:extLst>
                    <a:ext uri="{9D8B030D-6E8A-4147-A177-3AD203B41FA5}">
                      <a16:colId xmlns:a16="http://schemas.microsoft.com/office/drawing/2014/main" val="1151404382"/>
                    </a:ext>
                  </a:extLst>
                </a:gridCol>
                <a:gridCol w="1303254">
                  <a:extLst>
                    <a:ext uri="{9D8B030D-6E8A-4147-A177-3AD203B41FA5}">
                      <a16:colId xmlns:a16="http://schemas.microsoft.com/office/drawing/2014/main" val="2771951331"/>
                    </a:ext>
                  </a:extLst>
                </a:gridCol>
                <a:gridCol w="1588273">
                  <a:extLst>
                    <a:ext uri="{9D8B030D-6E8A-4147-A177-3AD203B41FA5}">
                      <a16:colId xmlns:a16="http://schemas.microsoft.com/office/drawing/2014/main" val="2293855910"/>
                    </a:ext>
                  </a:extLst>
                </a:gridCol>
                <a:gridCol w="985351">
                  <a:extLst>
                    <a:ext uri="{9D8B030D-6E8A-4147-A177-3AD203B41FA5}">
                      <a16:colId xmlns:a16="http://schemas.microsoft.com/office/drawing/2014/main" val="1920624944"/>
                    </a:ext>
                  </a:extLst>
                </a:gridCol>
                <a:gridCol w="3172310">
                  <a:extLst>
                    <a:ext uri="{9D8B030D-6E8A-4147-A177-3AD203B41FA5}">
                      <a16:colId xmlns:a16="http://schemas.microsoft.com/office/drawing/2014/main" val="626035119"/>
                    </a:ext>
                  </a:extLst>
                </a:gridCol>
                <a:gridCol w="1610197">
                  <a:extLst>
                    <a:ext uri="{9D8B030D-6E8A-4147-A177-3AD203B41FA5}">
                      <a16:colId xmlns:a16="http://schemas.microsoft.com/office/drawing/2014/main" val="3545663353"/>
                    </a:ext>
                  </a:extLst>
                </a:gridCol>
              </a:tblGrid>
              <a:tr h="392886">
                <a:tc>
                  <a:txBody>
                    <a:bodyPr/>
                    <a:lstStyle/>
                    <a:p>
                      <a:pPr lvl="0" algn="ctr"/>
                      <a:r>
                        <a:rPr lang="en-AU" sz="1600" b="0" kern="0" cap="none" spc="0">
                          <a:solidFill>
                            <a:schemeClr val="bg1"/>
                          </a:solidFill>
                          <a:effectLst/>
                        </a:rPr>
                        <a:t>Risk Event</a:t>
                      </a:r>
                      <a:endParaRPr lang="en-AU" sz="16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600" b="0" kern="0" cap="none" spc="0">
                          <a:solidFill>
                            <a:schemeClr val="bg1"/>
                          </a:solidFill>
                          <a:effectLst/>
                        </a:rPr>
                        <a:t>Probability</a:t>
                      </a:r>
                      <a:endParaRPr lang="en-AU" sz="16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600" b="0" kern="0" cap="none" spc="0">
                          <a:solidFill>
                            <a:schemeClr val="bg1"/>
                          </a:solidFill>
                          <a:effectLst/>
                        </a:rPr>
                        <a:t>Impact</a:t>
                      </a:r>
                      <a:endParaRPr lang="en-AU" sz="16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600" b="0" kern="0" cap="none" spc="0">
                          <a:solidFill>
                            <a:schemeClr val="bg1"/>
                          </a:solidFill>
                          <a:effectLst/>
                        </a:rPr>
                        <a:t>Priority</a:t>
                      </a:r>
                      <a:endParaRPr lang="en-AU" sz="16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600" b="0" kern="0" cap="none" spc="0">
                          <a:solidFill>
                            <a:schemeClr val="bg1"/>
                          </a:solidFill>
                          <a:effectLst/>
                        </a:rPr>
                        <a:t>Strategy</a:t>
                      </a:r>
                      <a:endParaRPr lang="en-AU" sz="16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600" b="0" kern="0" cap="none" spc="0">
                          <a:solidFill>
                            <a:schemeClr val="bg1"/>
                          </a:solidFill>
                          <a:effectLst/>
                        </a:rPr>
                        <a:t>Accountability</a:t>
                      </a:r>
                      <a:endParaRPr lang="en-AU" sz="16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414075"/>
                  </a:ext>
                </a:extLst>
              </a:tr>
              <a:tr h="568281">
                <a:tc>
                  <a:txBody>
                    <a:bodyPr/>
                    <a:lstStyle/>
                    <a:p>
                      <a:pPr lvl="0" algn="ctr"/>
                      <a:r>
                        <a:rPr lang="en-AU" sz="1400" b="1" kern="0" cap="none" spc="0">
                          <a:solidFill>
                            <a:schemeClr val="tx1"/>
                          </a:solidFill>
                          <a:effectLst/>
                        </a:rPr>
                        <a:t>Grid Connection Delays</a:t>
                      </a:r>
                      <a:endParaRPr lang="en-AU" sz="14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Catastrophic (5)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Expedite negotiations and approvals with grid operators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Project Manager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139032"/>
                  </a:ext>
                </a:extLst>
              </a:tr>
              <a:tr h="568281">
                <a:tc>
                  <a:txBody>
                    <a:bodyPr/>
                    <a:lstStyle/>
                    <a:p>
                      <a:pPr lvl="0" algn="ctr"/>
                      <a:r>
                        <a:rPr lang="en-AU" sz="1400" b="1" kern="0" cap="none" spc="0">
                          <a:solidFill>
                            <a:schemeClr val="tx1"/>
                          </a:solidFill>
                          <a:effectLst/>
                        </a:rPr>
                        <a:t>Cost Overruns due to Currency Fluctuations</a:t>
                      </a:r>
                      <a:endParaRPr lang="en-AU" sz="14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Major (4)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Implement financial hedging strategies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Financial Manager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8143"/>
                  </a:ext>
                </a:extLst>
              </a:tr>
              <a:tr h="568281">
                <a:tc>
                  <a:txBody>
                    <a:bodyPr/>
                    <a:lstStyle/>
                    <a:p>
                      <a:pPr lvl="0" algn="ctr"/>
                      <a:r>
                        <a:rPr lang="en-AU" sz="1400" b="1" kern="0" cap="none" spc="0">
                          <a:solidFill>
                            <a:schemeClr val="tx1"/>
                          </a:solidFill>
                          <a:effectLst/>
                        </a:rPr>
                        <a:t>Supply Chain Disruptions for Solar Panels</a:t>
                      </a:r>
                      <a:endParaRPr lang="en-AU" sz="14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Major (4)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Develop alternative supplier relationships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Procurement Manager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71201"/>
                  </a:ext>
                </a:extLst>
              </a:tr>
              <a:tr h="568281">
                <a:tc>
                  <a:txBody>
                    <a:bodyPr/>
                    <a:lstStyle/>
                    <a:p>
                      <a:pPr lvl="0" algn="ctr"/>
                      <a:r>
                        <a:rPr lang="en-AU" sz="1400" b="1" kern="0" cap="none" spc="0">
                          <a:solidFill>
                            <a:schemeClr val="tx1"/>
                          </a:solidFill>
                          <a:effectLst/>
                        </a:rPr>
                        <a:t>Environmental Permit Delays</a:t>
                      </a:r>
                      <a:endParaRPr lang="en-AU" sz="14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Moderate (3)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Engage early with regulatory bodies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Environmental Officer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491487"/>
                  </a:ext>
                </a:extLst>
              </a:tr>
              <a:tr h="568281">
                <a:tc>
                  <a:txBody>
                    <a:bodyPr/>
                    <a:lstStyle/>
                    <a:p>
                      <a:pPr lvl="0" algn="ctr"/>
                      <a:r>
                        <a:rPr lang="en-AU" sz="1400" b="1" kern="0" cap="none" spc="0">
                          <a:solidFill>
                            <a:schemeClr val="tx1"/>
                          </a:solidFill>
                          <a:effectLst/>
                        </a:rPr>
                        <a:t>Community Opposition</a:t>
                      </a:r>
                      <a:endParaRPr lang="en-AU" sz="14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Moderate (3)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Strengthen community engagement plans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AU" sz="1400" kern="0" cap="none" spc="0">
                          <a:solidFill>
                            <a:schemeClr val="tx1"/>
                          </a:solidFill>
                          <a:effectLst/>
                        </a:rPr>
                        <a:t>Community Liaison</a:t>
                      </a:r>
                      <a:endParaRPr lang="en-AU" sz="14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297" marR="114297" marT="105237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898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1239BB-5EB6-86A5-971B-67A8CD457A92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7"/>
    </mc:Choice>
    <mc:Fallback xmlns="">
      <p:transition spd="slow" advTm="1329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PESTELG Framework Application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lvl="0"/>
            <a:r>
              <a:rPr lang="en-US" sz="2200"/>
              <a:t>Identification of external factors impacting the project including Political, Economic, Social, Technological, Environmental, Legal, and Global factors</a:t>
            </a:r>
          </a:p>
          <a:p>
            <a:pPr lvl="0"/>
            <a:r>
              <a:rPr lang="en-US" sz="2200"/>
              <a:t>Emphasis on early engagement with grid operators and regulatory authorities to avoid project delays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6F243-06DF-12E6-E5F5-0D2C67671397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  <p:extLst>
      <p:ext uri="{BB962C8B-B14F-4D97-AF65-F5344CB8AC3E}">
        <p14:creationId xmlns:p14="http://schemas.microsoft.com/office/powerpoint/2010/main" val="28758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87"/>
    </mc:Choice>
    <mc:Fallback xmlns="">
      <p:transition spd="slow" advTm="2538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Comprehensive Feasibility Studies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lvl="0"/>
            <a:r>
              <a:rPr lang="en-US" sz="2200"/>
              <a:t>Advised to conduct extensive studies beyond solar radiation richness to identify and plan for potential challenges</a:t>
            </a:r>
          </a:p>
          <a:p>
            <a:pPr lvl="0"/>
            <a:r>
              <a:rPr lang="en-US" sz="2200"/>
              <a:t>Adequate budgeting and resource allocation for timely grid connection completion recommended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823A3-D81A-FED0-FCF1-2EBCDE277CDC}"/>
              </a:ext>
            </a:extLst>
          </p:cNvPr>
          <p:cNvSpPr txBox="1"/>
          <p:nvPr/>
        </p:nvSpPr>
        <p:spPr>
          <a:xfrm>
            <a:off x="10000544" y="2746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Name: Pritam Suwal Shrestha</a:t>
            </a:r>
          </a:p>
          <a:p>
            <a:r>
              <a:rPr lang="en-US" sz="1000"/>
              <a:t>Student Id: 23771397</a:t>
            </a:r>
          </a:p>
        </p:txBody>
      </p:sp>
    </p:spTree>
    <p:extLst>
      <p:ext uri="{BB962C8B-B14F-4D97-AF65-F5344CB8AC3E}">
        <p14:creationId xmlns:p14="http://schemas.microsoft.com/office/powerpoint/2010/main" val="116581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8"/>
    </mc:Choice>
    <mc:Fallback xmlns="">
      <p:transition spd="slow" advTm="2107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Time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D99DE-5549-73C6-EAEE-C9F5FA9A6014}"/>
              </a:ext>
            </a:extLst>
          </p:cNvPr>
          <p:cNvSpPr txBox="1"/>
          <p:nvPr/>
        </p:nvSpPr>
        <p:spPr>
          <a:xfrm>
            <a:off x="415896" y="108962"/>
            <a:ext cx="317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Tatenda Makova (23072009)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590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"/>
    </mc:Choice>
    <mc:Fallback xmlns="">
      <p:transition spd="slow" advTm="1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41248" y="155702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5400"/>
              <a:t>Importance Of Time Management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41248" y="2715477"/>
            <a:ext cx="10509504" cy="2905686"/>
          </a:xfrm>
        </p:spPr>
        <p:txBody>
          <a:bodyPr>
            <a:normAutofit/>
          </a:bodyPr>
          <a:lstStyle/>
          <a:p>
            <a:pPr lvl="0"/>
            <a:r>
              <a:rPr lang="en-US" sz="2200"/>
              <a:t>Time Management is necessary to complete a project in a timely manner acceptable to stakeholders</a:t>
            </a:r>
          </a:p>
          <a:p>
            <a:pPr lvl="0"/>
            <a:r>
              <a:rPr lang="en-US" sz="2200"/>
              <a:t>Presented as a schedule management plan</a:t>
            </a:r>
          </a:p>
          <a:p>
            <a:pPr lvl="0"/>
            <a:r>
              <a:rPr lang="en-US" sz="2200"/>
              <a:t>Achieved through defining the activities and their sequencing, estimating activity durations and creating the baseline and actual plan (Hartley 2018, p.172)</a:t>
            </a:r>
          </a:p>
          <a:p>
            <a:pPr lvl="0"/>
            <a:endParaRPr lang="en-US" sz="2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2BE17-D314-BCFC-E6F2-D6709B85D028}"/>
              </a:ext>
            </a:extLst>
          </p:cNvPr>
          <p:cNvSpPr txBox="1"/>
          <p:nvPr/>
        </p:nvSpPr>
        <p:spPr>
          <a:xfrm>
            <a:off x="415896" y="108962"/>
            <a:ext cx="317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Tatenda Makova (23072009)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373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97"/>
    </mc:Choice>
    <mc:Fallback xmlns="">
      <p:transition spd="slow" advTm="1749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61802" y="605723"/>
            <a:ext cx="10760054" cy="1228299"/>
          </a:xfrm>
        </p:spPr>
        <p:txBody>
          <a:bodyPr>
            <a:normAutofit/>
          </a:bodyPr>
          <a:lstStyle/>
          <a:p>
            <a:r>
              <a:rPr lang="en-US" sz="4000"/>
              <a:t>Planning stage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61802" y="2170526"/>
            <a:ext cx="4864875" cy="4202842"/>
          </a:xfrm>
        </p:spPr>
        <p:txBody>
          <a:bodyPr anchor="ctr">
            <a:normAutofit fontScale="92500" lnSpcReduction="10000"/>
          </a:bodyPr>
          <a:lstStyle/>
          <a:p>
            <a:pPr lvl="0"/>
            <a:r>
              <a:rPr lang="en-US" sz="1800" err="1"/>
              <a:t>Genex’s</a:t>
            </a:r>
            <a:r>
              <a:rPr lang="en-US" sz="1800"/>
              <a:t> schedule management planning is presented in a Gantt Chart</a:t>
            </a:r>
          </a:p>
          <a:p>
            <a:pPr lvl="0"/>
            <a:r>
              <a:rPr lang="en-US" sz="1800"/>
              <a:t>Illustrates unique identifiers of the activities, activity durations, imposed dates, the project calendar, and logical relationships in a straightforward way.</a:t>
            </a:r>
          </a:p>
          <a:p>
            <a:pPr lvl="0"/>
            <a:r>
              <a:rPr lang="en-US" sz="1800"/>
              <a:t>Time durations were estimated using expert judgement, group decision-making and parametric estimates</a:t>
            </a:r>
          </a:p>
          <a:p>
            <a:pPr lvl="0"/>
            <a:r>
              <a:rPr lang="en-US" sz="1800"/>
              <a:t>Lacks meaningful description of each activity and excludes important information such as resource requirements, underlying assumptions, relevant constraints, and reference requirements.</a:t>
            </a:r>
          </a:p>
          <a:p>
            <a:pPr marL="0" lvl="0" indent="0">
              <a:buNone/>
            </a:pPr>
            <a:endParaRPr lang="en-US" sz="180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312D8F9-436E-F9D1-0EB7-4389198AF6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66"/>
          <a:stretch>
            <a:fillRect/>
          </a:stretch>
        </p:blipFill>
        <p:spPr>
          <a:xfrm>
            <a:off x="5403948" y="2725817"/>
            <a:ext cx="6544628" cy="2014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D6BF5C-09CE-48CA-F64C-CD4D264E0625}"/>
              </a:ext>
            </a:extLst>
          </p:cNvPr>
          <p:cNvSpPr txBox="1"/>
          <p:nvPr/>
        </p:nvSpPr>
        <p:spPr>
          <a:xfrm>
            <a:off x="9702800" y="4902485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Genex</a:t>
            </a:r>
            <a:r>
              <a:rPr lang="en-US"/>
              <a:t> Power, 2016)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33995-7B64-8C4B-A4FA-E1907D126B03}"/>
              </a:ext>
            </a:extLst>
          </p:cNvPr>
          <p:cNvSpPr txBox="1"/>
          <p:nvPr/>
        </p:nvSpPr>
        <p:spPr>
          <a:xfrm>
            <a:off x="415896" y="108962"/>
            <a:ext cx="317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Tatenda Makova (23072009)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8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52"/>
    </mc:Choice>
    <mc:Fallback xmlns="">
      <p:transition spd="slow" advTm="4515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33272" y="293628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Execution Stage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231818" y="362474"/>
            <a:ext cx="6106742" cy="1645920"/>
          </a:xfrm>
        </p:spPr>
        <p:txBody>
          <a:bodyPr anchor="ctr">
            <a:normAutofit/>
          </a:bodyPr>
          <a:lstStyle/>
          <a:p>
            <a:pPr lvl="0"/>
            <a:r>
              <a:rPr lang="en-US" sz="1700"/>
              <a:t>Delays in project finance activity resulted in the original plan needing to be altered</a:t>
            </a:r>
          </a:p>
          <a:p>
            <a:pPr lvl="0"/>
            <a:r>
              <a:rPr lang="en-US" sz="1700" err="1"/>
              <a:t>Genex</a:t>
            </a:r>
            <a:r>
              <a:rPr lang="en-US" sz="1700"/>
              <a:t> was able to start the construction stage before financial closure by taking advantage of lead time </a:t>
            </a:r>
          </a:p>
        </p:txBody>
      </p:sp>
      <p:pic>
        <p:nvPicPr>
          <p:cNvPr id="5" name="Picture 4" descr="A screenshot of a project&#10;&#10;Description automatically generated">
            <a:extLst>
              <a:ext uri="{FF2B5EF4-FFF2-40B4-BE49-F238E27FC236}">
                <a16:creationId xmlns:a16="http://schemas.microsoft.com/office/drawing/2014/main" id="{BB6F5217-8A09-8B6C-1016-A76631897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12369"/>
          <a:stretch/>
        </p:blipFill>
        <p:spPr>
          <a:xfrm>
            <a:off x="6762503" y="2987466"/>
            <a:ext cx="4646325" cy="2946401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59893BE-5EF9-8B52-E39B-7A3267D6A3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66"/>
          <a:stretch>
            <a:fillRect/>
          </a:stretch>
        </p:blipFill>
        <p:spPr>
          <a:xfrm>
            <a:off x="111982" y="3290481"/>
            <a:ext cx="6269997" cy="1930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54F3F-4463-7108-F0B4-9B166BF3C1EF}"/>
              </a:ext>
            </a:extLst>
          </p:cNvPr>
          <p:cNvSpPr txBox="1"/>
          <p:nvPr/>
        </p:nvSpPr>
        <p:spPr>
          <a:xfrm>
            <a:off x="9596345" y="5749201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Genex</a:t>
            </a:r>
            <a:r>
              <a:rPr lang="en-US"/>
              <a:t> Power, 2016)</a:t>
            </a:r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E6A99-DFAE-B3C8-5B2F-BFFC3F82F4DE}"/>
              </a:ext>
            </a:extLst>
          </p:cNvPr>
          <p:cNvSpPr txBox="1"/>
          <p:nvPr/>
        </p:nvSpPr>
        <p:spPr>
          <a:xfrm>
            <a:off x="4446723" y="5564535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</a:t>
            </a:r>
            <a:r>
              <a:rPr lang="en-US" err="1"/>
              <a:t>Genex</a:t>
            </a:r>
            <a:r>
              <a:rPr lang="en-US"/>
              <a:t> Power, 2016)</a:t>
            </a:r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6B1E5-B479-9596-118A-CC0C25317DF3}"/>
              </a:ext>
            </a:extLst>
          </p:cNvPr>
          <p:cNvSpPr txBox="1"/>
          <p:nvPr/>
        </p:nvSpPr>
        <p:spPr>
          <a:xfrm>
            <a:off x="490408" y="273308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Plan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167755-D4D0-D334-25D7-8A501A59B0A4}"/>
              </a:ext>
            </a:extLst>
          </p:cNvPr>
          <p:cNvSpPr txBox="1"/>
          <p:nvPr/>
        </p:nvSpPr>
        <p:spPr>
          <a:xfrm>
            <a:off x="6762503" y="2675242"/>
            <a:ext cx="136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Revised Plan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05CC3-CDAE-81AF-5C2B-11232702B746}"/>
              </a:ext>
            </a:extLst>
          </p:cNvPr>
          <p:cNvSpPr txBox="1"/>
          <p:nvPr/>
        </p:nvSpPr>
        <p:spPr>
          <a:xfrm>
            <a:off x="415896" y="108962"/>
            <a:ext cx="317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Tatenda Makova (23072009)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23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37"/>
    </mc:Choice>
    <mc:Fallback xmlns="">
      <p:transition spd="slow" advTm="5513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F90941-51B2-A6CB-270D-BAAF43E08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80" y="765111"/>
            <a:ext cx="7848311" cy="4395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B2D08-A98C-1DBC-CBE6-DD03B7DC0B4B}"/>
              </a:ext>
            </a:extLst>
          </p:cNvPr>
          <p:cNvSpPr txBox="1"/>
          <p:nvPr/>
        </p:nvSpPr>
        <p:spPr>
          <a:xfrm>
            <a:off x="6273999" y="5328116"/>
            <a:ext cx="4154196" cy="4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Adapted From (Hartley 2018, p.184)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45FBC-49A1-4DD2-7339-284B4662E831}"/>
              </a:ext>
            </a:extLst>
          </p:cNvPr>
          <p:cNvSpPr txBox="1"/>
          <p:nvPr/>
        </p:nvSpPr>
        <p:spPr>
          <a:xfrm>
            <a:off x="415896" y="108962"/>
            <a:ext cx="317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Tatenda Makova (23072009)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514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0"/>
    </mc:Choice>
    <mc:Fallback xmlns="">
      <p:transition spd="slow" advTm="1012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B2D08-A98C-1DBC-CBE6-DD03B7DC0B4B}"/>
              </a:ext>
            </a:extLst>
          </p:cNvPr>
          <p:cNvSpPr txBox="1"/>
          <p:nvPr/>
        </p:nvSpPr>
        <p:spPr>
          <a:xfrm>
            <a:off x="6273999" y="5549102"/>
            <a:ext cx="4154196" cy="4641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Adapted From (Hartley 2018, p.176)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C3B1CF4-9A17-3E20-E5D2-020EE559F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76" y="454070"/>
            <a:ext cx="7330979" cy="5095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11C82-A8F1-4126-DAF8-BB12C1B7F9C0}"/>
              </a:ext>
            </a:extLst>
          </p:cNvPr>
          <p:cNvSpPr txBox="1"/>
          <p:nvPr/>
        </p:nvSpPr>
        <p:spPr>
          <a:xfrm>
            <a:off x="415896" y="108962"/>
            <a:ext cx="317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Tatenda Makova (23072009)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1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9"/>
    </mc:Choice>
    <mc:Fallback xmlns="">
      <p:transition spd="slow" advTm="978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41248" y="548640"/>
            <a:ext cx="6821424" cy="1353312"/>
          </a:xfrm>
        </p:spPr>
        <p:txBody>
          <a:bodyPr>
            <a:normAutofit/>
          </a:bodyPr>
          <a:lstStyle/>
          <a:p>
            <a:r>
              <a:rPr lang="en-US" sz="5400"/>
              <a:t>Execution Stage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19010" y="1728216"/>
            <a:ext cx="9183942" cy="4023360"/>
          </a:xfrm>
        </p:spPr>
        <p:txBody>
          <a:bodyPr anchor="ctr">
            <a:normAutofit/>
          </a:bodyPr>
          <a:lstStyle/>
          <a:p>
            <a:pPr lvl="0"/>
            <a:r>
              <a:rPr lang="en-US" sz="2200"/>
              <a:t>Unexpected Delays in Commissioning Stage</a:t>
            </a:r>
          </a:p>
          <a:p>
            <a:pPr lvl="0"/>
            <a:r>
              <a:rPr lang="en-US" sz="2200"/>
              <a:t>Practical completion 1 year later than planned</a:t>
            </a:r>
          </a:p>
          <a:p>
            <a:pPr lvl="0"/>
            <a:r>
              <a:rPr lang="en-US" sz="2200"/>
              <a:t>Demonstrates failure to identify the task dependencies, underestimating the effort required and a lack of understanding of what is required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7EAE8-7016-7340-FEA5-6CE0EDDBF910}"/>
              </a:ext>
            </a:extLst>
          </p:cNvPr>
          <p:cNvSpPr txBox="1"/>
          <p:nvPr/>
        </p:nvSpPr>
        <p:spPr>
          <a:xfrm>
            <a:off x="415896" y="108962"/>
            <a:ext cx="317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Tatenda Makova (23072009)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74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8"/>
    </mc:Choice>
    <mc:Fallback xmlns="">
      <p:transition spd="slow" advTm="237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>
                <a:cs typeface="Times New Roman"/>
              </a:rPr>
              <a:t>Scope Management</a:t>
            </a:r>
            <a:endParaRPr lang="en-US" sz="4800">
              <a:ea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13" name="Content Placeholder">
            <a:extLst>
              <a:ext uri="{FF2B5EF4-FFF2-40B4-BE49-F238E27FC236}">
                <a16:creationId xmlns:a16="http://schemas.microsoft.com/office/drawing/2014/main" id="{571CE564-4B0F-78F8-6934-F874C83AA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432286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8CC27-ECD4-2939-C68F-BE6437AD13BC}"/>
              </a:ext>
            </a:extLst>
          </p:cNvPr>
          <p:cNvSpPr txBox="1"/>
          <p:nvPr/>
        </p:nvSpPr>
        <p:spPr>
          <a:xfrm>
            <a:off x="720359" y="233353"/>
            <a:ext cx="29569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err="1"/>
              <a:t>Ninu</a:t>
            </a:r>
            <a:r>
              <a:rPr lang="en-GB"/>
              <a:t> </a:t>
            </a:r>
            <a:r>
              <a:rPr lang="en-GB" err="1"/>
              <a:t>Latheesh</a:t>
            </a:r>
            <a:r>
              <a:rPr lang="en-GB"/>
              <a:t> (23804552)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55"/>
    </mc:Choice>
    <mc:Fallback xmlns="">
      <p:transition spd="slow" advTm="6515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Recommendations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lvl="0"/>
            <a:r>
              <a:rPr lang="en-US" sz="2000"/>
              <a:t>More expert judgement in planning phase</a:t>
            </a:r>
          </a:p>
          <a:p>
            <a:pPr lvl="0"/>
            <a:r>
              <a:rPr lang="en-US" sz="2000"/>
              <a:t>3-point estimate duration estimation technique</a:t>
            </a:r>
          </a:p>
          <a:p>
            <a:pPr lvl="0"/>
            <a:r>
              <a:rPr lang="en-US" sz="2000"/>
              <a:t>Greater understanding of resource capability</a:t>
            </a:r>
          </a:p>
          <a:p>
            <a:pPr lvl="0"/>
            <a:r>
              <a:rPr lang="en-US" sz="2000"/>
              <a:t>Implementation of a Work Breakdown Structure</a:t>
            </a:r>
          </a:p>
          <a:p>
            <a:pPr lvl="0"/>
            <a:endParaRPr lang="en-US" sz="2000"/>
          </a:p>
          <a:p>
            <a:pPr lvl="0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A8FE1-0041-F5E2-A060-558B52311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/>
          <a:stretch>
            <a:fillRect/>
          </a:stretch>
        </p:blipFill>
        <p:spPr>
          <a:xfrm>
            <a:off x="5826723" y="3235511"/>
            <a:ext cx="5150277" cy="1390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86673C-6AEF-13A4-E06F-80AB1F3A23CA}"/>
              </a:ext>
            </a:extLst>
          </p:cNvPr>
          <p:cNvSpPr txBox="1"/>
          <p:nvPr/>
        </p:nvSpPr>
        <p:spPr>
          <a:xfrm>
            <a:off x="7679280" y="4711442"/>
            <a:ext cx="217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(Hartley 2018, p.175)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79167-6E5E-6DB2-D50F-D3C234EDF053}"/>
              </a:ext>
            </a:extLst>
          </p:cNvPr>
          <p:cNvSpPr txBox="1"/>
          <p:nvPr/>
        </p:nvSpPr>
        <p:spPr>
          <a:xfrm>
            <a:off x="415896" y="108962"/>
            <a:ext cx="317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Tatenda Makova (23072009)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76"/>
    </mc:Choice>
    <mc:Fallback xmlns="">
      <p:transition spd="slow" advTm="9557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451381"/>
            <a:ext cx="556477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Triple Bottom Line (TBL)</a:t>
            </a:r>
          </a:p>
        </p:txBody>
      </p:sp>
      <p:graphicFrame>
        <p:nvGraphicFramePr>
          <p:cNvPr id="3" name="Content Placeholder 17">
            <a:extLst>
              <a:ext uri="{FF2B5EF4-FFF2-40B4-BE49-F238E27FC236}">
                <a16:creationId xmlns:a16="http://schemas.microsoft.com/office/drawing/2014/main" id="{43186815-8D05-C5EE-0088-F30F29E78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31377"/>
              </p:ext>
            </p:extLst>
          </p:nvPr>
        </p:nvGraphicFramePr>
        <p:xfrm>
          <a:off x="4860447" y="3107472"/>
          <a:ext cx="5230532" cy="186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7AED5A-0FFA-8738-0B79-41752D2FC450}"/>
              </a:ext>
            </a:extLst>
          </p:cNvPr>
          <p:cNvSpPr txBox="1"/>
          <p:nvPr/>
        </p:nvSpPr>
        <p:spPr>
          <a:xfrm>
            <a:off x="589124" y="266715"/>
            <a:ext cx="342009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Rachel </a:t>
            </a:r>
            <a:r>
              <a:rPr lang="en-GB" err="1"/>
              <a:t>Tausem</a:t>
            </a:r>
            <a:r>
              <a:rPr lang="en-GB"/>
              <a:t> (23071639)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7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01"/>
    </mc:Choice>
    <mc:Fallback xmlns="">
      <p:transition spd="slow" advTm="18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Title 2390">
            <a:extLst>
              <a:ext uri="{FF2B5EF4-FFF2-40B4-BE49-F238E27FC236}">
                <a16:creationId xmlns:a16="http://schemas.microsoft.com/office/drawing/2014/main" id="{8B3D5892-7153-9323-4754-6A9435EB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34" y="174342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Social</a:t>
            </a:r>
            <a:endParaRPr lang="en-GB" sz="5400"/>
          </a:p>
        </p:txBody>
      </p:sp>
      <p:sp>
        <p:nvSpPr>
          <p:cNvPr id="2435" name="Content Placeholder 2434">
            <a:extLst>
              <a:ext uri="{FF2B5EF4-FFF2-40B4-BE49-F238E27FC236}">
                <a16:creationId xmlns:a16="http://schemas.microsoft.com/office/drawing/2014/main" id="{78422F00-4123-3F23-5CE3-1DCB4279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33" y="2769927"/>
            <a:ext cx="4243589" cy="27302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b="1">
                <a:ea typeface="+mn-lt"/>
                <a:cs typeface="+mn-lt"/>
              </a:rPr>
              <a:t>Job Creation</a:t>
            </a:r>
            <a:endParaRPr lang="en-US" sz="2000" b="1"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GB" sz="2000">
                <a:ea typeface="+mn-lt"/>
                <a:cs typeface="+mn-lt"/>
              </a:rPr>
              <a:t>170 jobs created during the construction phase</a:t>
            </a:r>
            <a:endParaRPr lang="en-US" sz="200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b="1">
                <a:ea typeface="+mn-lt"/>
                <a:cs typeface="+mn-lt"/>
              </a:rPr>
              <a:t>Promotes renewable energy </a:t>
            </a:r>
            <a:endParaRPr lang="en-US" sz="2000" b="1"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GB" sz="2000">
                <a:ea typeface="+mn-lt"/>
                <a:cs typeface="+mn-lt"/>
              </a:rPr>
              <a:t>Contributes to the shift of the Australian energy sector towards renewables</a:t>
            </a:r>
            <a:endParaRPr lang="en-GB" sz="2000"/>
          </a:p>
        </p:txBody>
      </p:sp>
      <p:pic>
        <p:nvPicPr>
          <p:cNvPr id="2436" name="Picture 2435" descr="A person in a hard hat working on solar panels&#10;&#10;Description automatically generated">
            <a:extLst>
              <a:ext uri="{FF2B5EF4-FFF2-40B4-BE49-F238E27FC236}">
                <a16:creationId xmlns:a16="http://schemas.microsoft.com/office/drawing/2014/main" id="{27C0F537-33A6-E0C0-726F-D81F06A81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84" r="91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5CFE1-9698-10A7-44CA-09440F773B62}"/>
              </a:ext>
            </a:extLst>
          </p:cNvPr>
          <p:cNvSpPr txBox="1"/>
          <p:nvPr/>
        </p:nvSpPr>
        <p:spPr>
          <a:xfrm>
            <a:off x="576673" y="174342"/>
            <a:ext cx="342009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Rachel </a:t>
            </a:r>
            <a:r>
              <a:rPr lang="en-GB" err="1"/>
              <a:t>Tausem</a:t>
            </a:r>
            <a:r>
              <a:rPr lang="en-GB"/>
              <a:t> (23071639)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78"/>
    </mc:Choice>
    <mc:Fallback xmlns="">
      <p:transition spd="slow" advTm="3857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35FE-5CC4-0C3F-13AD-C8BF19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3153"/>
            <a:ext cx="4368602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Economic</a:t>
            </a:r>
          </a:p>
        </p:txBody>
      </p:sp>
      <p:sp>
        <p:nvSpPr>
          <p:cNvPr id="364" name="Subtitle 363">
            <a:extLst>
              <a:ext uri="{FF2B5EF4-FFF2-40B4-BE49-F238E27FC236}">
                <a16:creationId xmlns:a16="http://schemas.microsoft.com/office/drawing/2014/main" id="{1AAAD7A0-DCDF-855E-A26E-2F56B4D81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18" y="2561109"/>
            <a:ext cx="4243589" cy="2860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>
                <a:ea typeface="+mn-lt"/>
                <a:cs typeface="+mn-lt"/>
              </a:rPr>
              <a:t>Power generation for up to 26,000 households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>
                <a:ea typeface="+mn-lt"/>
                <a:cs typeface="+mn-lt"/>
              </a:rPr>
              <a:t>Stabilises electricity network in Northern Queensland</a:t>
            </a:r>
            <a:endParaRPr lang="en-US" sz="200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>
                <a:ea typeface="+mn-lt"/>
                <a:cs typeface="+mn-lt"/>
              </a:rPr>
              <a:t>$13.3 million in net revenue in the first financial year after project completion</a:t>
            </a:r>
            <a:endParaRPr lang="en-GB" sz="2000"/>
          </a:p>
        </p:txBody>
      </p:sp>
      <p:pic>
        <p:nvPicPr>
          <p:cNvPr id="366" name="Picture 365" descr="A solar panel farm">
            <a:extLst>
              <a:ext uri="{FF2B5EF4-FFF2-40B4-BE49-F238E27FC236}">
                <a16:creationId xmlns:a16="http://schemas.microsoft.com/office/drawing/2014/main" id="{06C1E93A-596C-B2A4-D8A2-3CF4BD464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92" r="11303" b="1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C7048-6F13-88DB-5B43-7A3E2C458E3B}"/>
              </a:ext>
            </a:extLst>
          </p:cNvPr>
          <p:cNvSpPr txBox="1"/>
          <p:nvPr/>
        </p:nvSpPr>
        <p:spPr>
          <a:xfrm>
            <a:off x="637718" y="133153"/>
            <a:ext cx="342009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Rachel </a:t>
            </a:r>
            <a:r>
              <a:rPr lang="en-GB" err="1"/>
              <a:t>Tausem</a:t>
            </a:r>
            <a:r>
              <a:rPr lang="en-GB"/>
              <a:t> (23071639)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35"/>
    </mc:Choice>
    <mc:Fallback xmlns="">
      <p:transition spd="slow" advTm="4613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FC7A-3A8F-0589-37DA-CDD24E3B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88072"/>
            <a:ext cx="5055088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Environmental</a:t>
            </a:r>
            <a:endParaRPr lang="en-GB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8916F-FC9F-D163-348C-49ED22FC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529656"/>
            <a:ext cx="4243589" cy="332066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2000">
                <a:ea typeface="Calibri"/>
                <a:cs typeface="Calibri"/>
              </a:rPr>
              <a:t>Increased total renewable energy </a:t>
            </a:r>
            <a:r>
              <a:rPr lang="en-GB" sz="2000">
                <a:ea typeface="+mn-lt"/>
                <a:cs typeface="+mn-lt"/>
              </a:rPr>
              <a:t>generation in Queensland by 6%</a:t>
            </a:r>
          </a:p>
          <a:p>
            <a:r>
              <a:rPr lang="en-GB" sz="2000">
                <a:latin typeface="Avenir Next LT Pro"/>
                <a:ea typeface="+mn-lt"/>
                <a:cs typeface="Calibri"/>
              </a:rPr>
              <a:t>Offsets 120,000 tonnes of CO2 emissions per annum</a:t>
            </a:r>
          </a:p>
          <a:p>
            <a:r>
              <a:rPr lang="en-GB" sz="2000">
                <a:latin typeface="Avenir Next LT Pro"/>
                <a:ea typeface="Calibri"/>
                <a:cs typeface="Calibri"/>
              </a:rPr>
              <a:t>Built on the abandoned Kidston Gold Mine</a:t>
            </a:r>
          </a:p>
          <a:p>
            <a:r>
              <a:rPr lang="en-GB" sz="2000">
                <a:latin typeface="Avenir Next LT Pro"/>
                <a:ea typeface="Calibri"/>
                <a:cs typeface="Calibri"/>
              </a:rPr>
              <a:t>Water supply for construction and operation used from the nearby Kidston Dam</a:t>
            </a:r>
          </a:p>
          <a:p>
            <a:endParaRPr lang="en-GB" sz="2000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Clear sunny skies">
            <a:extLst>
              <a:ext uri="{FF2B5EF4-FFF2-40B4-BE49-F238E27FC236}">
                <a16:creationId xmlns:a16="http://schemas.microsoft.com/office/drawing/2014/main" id="{42FD24BE-A424-EC81-1CF2-9524FF351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D5193-CA62-633B-D8B6-49DED42C862E}"/>
              </a:ext>
            </a:extLst>
          </p:cNvPr>
          <p:cNvSpPr txBox="1"/>
          <p:nvPr/>
        </p:nvSpPr>
        <p:spPr>
          <a:xfrm>
            <a:off x="640080" y="188072"/>
            <a:ext cx="342009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Rachel </a:t>
            </a:r>
            <a:r>
              <a:rPr lang="en-GB" err="1"/>
              <a:t>Tausem</a:t>
            </a:r>
            <a:r>
              <a:rPr lang="en-GB"/>
              <a:t> (23071639)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22"/>
    </mc:Choice>
    <mc:Fallback xmlns="">
      <p:transition spd="slow" advTm="4192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Conclusion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D0F53-600C-2FAB-500B-27C0CA726743}"/>
              </a:ext>
            </a:extLst>
          </p:cNvPr>
          <p:cNvSpPr txBox="1"/>
          <p:nvPr/>
        </p:nvSpPr>
        <p:spPr>
          <a:xfrm>
            <a:off x="838200" y="266715"/>
            <a:ext cx="342009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Rachel </a:t>
            </a:r>
            <a:r>
              <a:rPr lang="en-GB" err="1"/>
              <a:t>Tausem</a:t>
            </a:r>
            <a:r>
              <a:rPr lang="en-GB"/>
              <a:t> (23071639)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6"/>
    </mc:Choice>
    <mc:Fallback xmlns="">
      <p:transition spd="slow" advTm="1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B4BC-3A31-F85E-0D28-887B50F1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GB" sz="3600">
                <a:ea typeface="Calibri Light"/>
                <a:cs typeface="Calibri Ligh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112E-C1A4-C7D7-0DFE-85C623B8E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2218" y="3955319"/>
            <a:ext cx="7485413" cy="266380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000">
                <a:ea typeface="+mn-lt"/>
                <a:cs typeface="+mn-lt"/>
              </a:rPr>
              <a:t>Project completion signifies a significant milestone in the company's renewable energy portfolio.</a:t>
            </a:r>
            <a:endParaRPr lang="en-GB" sz="2000">
              <a:ea typeface="Calibri"/>
              <a:cs typeface="Calibri"/>
            </a:endParaRPr>
          </a:p>
          <a:p>
            <a:r>
              <a:rPr lang="en-GB" sz="2000">
                <a:latin typeface="Avenir Next LT Pro"/>
                <a:ea typeface="Calibri"/>
                <a:cs typeface="Calibri"/>
              </a:rPr>
              <a:t>Throughout the project, several key issues emerged that impacted its success</a:t>
            </a:r>
          </a:p>
          <a:p>
            <a:r>
              <a:rPr lang="en-GB" sz="2000">
                <a:latin typeface="Avenir Next LT Pro"/>
                <a:ea typeface="Calibri"/>
                <a:cs typeface="Calibri"/>
              </a:rPr>
              <a:t>Recommendations are proposed to avoid potential issues such as enhancing contractor selection processes to ensure expertise</a:t>
            </a:r>
          </a:p>
        </p:txBody>
      </p:sp>
      <p:pic>
        <p:nvPicPr>
          <p:cNvPr id="4" name="Picture 3" descr="A solar panels in a field&#10;&#10;Description automatically generated">
            <a:extLst>
              <a:ext uri="{FF2B5EF4-FFF2-40B4-BE49-F238E27FC236}">
                <a16:creationId xmlns:a16="http://schemas.microsoft.com/office/drawing/2014/main" id="{3F00757C-4FE7-5ED8-8A25-93C408175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07" b="2992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1A9DC-47B2-A660-62E3-CA587E08E6D6}"/>
              </a:ext>
            </a:extLst>
          </p:cNvPr>
          <p:cNvSpPr txBox="1"/>
          <p:nvPr/>
        </p:nvSpPr>
        <p:spPr>
          <a:xfrm>
            <a:off x="198469" y="119137"/>
            <a:ext cx="357343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Rachel </a:t>
            </a:r>
            <a:r>
              <a:rPr lang="en-GB" err="1"/>
              <a:t>Tausem</a:t>
            </a:r>
            <a:r>
              <a:rPr lang="en-GB"/>
              <a:t> (23071639)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82"/>
    </mc:Choice>
    <mc:Fallback xmlns="">
      <p:transition spd="slow" advTm="89182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0A65-4AE1-1AA3-E6B4-D677CAD0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DCC1D-44BC-F74F-D6F2-F50467001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Genex</a:t>
            </a:r>
            <a:r>
              <a:rPr lang="en-GB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Power. (2016). GENEX FINALISES KIDSTON SOLAR PROJECT DELIVERY TEAM. </a:t>
            </a:r>
            <a:r>
              <a:rPr lang="en-GB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https://cdn-api.markitdigital.com/apiman-gateway/ASX/asx-research/1.0/file/2995-01750692-2A956819</a:t>
            </a:r>
            <a:r>
              <a:rPr lang="en-GB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AU" sz="180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Hartley, S. (2018). Project management: a practical guide to planning and managing projects (Fourth edition.). Allen &amp; Unwin.</a:t>
            </a:r>
            <a:endParaRPr lang="en-AU" sz="180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Genex</a:t>
            </a:r>
            <a:r>
              <a:rPr lang="en-GB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Power. (2017). GENEX ACHIEVES FIRST ENERGISATION FOR KIDSTON SOLAR STAGE 1. </a:t>
            </a:r>
            <a:r>
              <a:rPr lang="en-GB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  <a:hlinkClick r:id="rId4"/>
              </a:rPr>
              <a:t>https://cdn-api.markitdigital.com/apiman-gateway/ASX/asx-research/1.0/file/2995-01925535-2A1051457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D6EB1-2FC7-5377-6351-C5DFFEB3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62EF-1255-4E2F-AF9C-E505922238DD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2192E-EB9C-411A-2484-956277AF6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465D4-6B2F-5D75-E9B5-FB13F331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3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448056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>
                <a:cs typeface="Times New Roman"/>
              </a:rPr>
              <a:t>Scope Management</a:t>
            </a:r>
            <a:endParaRPr lang="en-US" sz="4800">
              <a:ea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13" name="Content Placeholder">
            <a:extLst>
              <a:ext uri="{FF2B5EF4-FFF2-40B4-BE49-F238E27FC236}">
                <a16:creationId xmlns:a16="http://schemas.microsoft.com/office/drawing/2014/main" id="{571CE564-4B0F-78F8-6934-F874C83AA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157824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2" name="Picture 71" descr="A map of a large area&#10;&#10;Description automatically generated">
            <a:extLst>
              <a:ext uri="{FF2B5EF4-FFF2-40B4-BE49-F238E27FC236}">
                <a16:creationId xmlns:a16="http://schemas.microsoft.com/office/drawing/2014/main" id="{7FCB338B-FDCC-F3FE-0BA2-3D8089A10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2653" y="3424797"/>
            <a:ext cx="1955428" cy="1330702"/>
          </a:xfrm>
          <a:prstGeom prst="rect">
            <a:avLst/>
          </a:prstGeom>
        </p:spPr>
      </p:pic>
      <p:pic>
        <p:nvPicPr>
          <p:cNvPr id="74" name="Picture 73" descr="A map of a shipping container&#10;&#10;Description automatically generated">
            <a:extLst>
              <a:ext uri="{FF2B5EF4-FFF2-40B4-BE49-F238E27FC236}">
                <a16:creationId xmlns:a16="http://schemas.microsoft.com/office/drawing/2014/main" id="{B000EE75-1719-2117-B911-BC76AFF6D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1441" y="3424796"/>
            <a:ext cx="2038351" cy="1319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06AAA-1F46-CE82-4F8F-01372B987683}"/>
              </a:ext>
            </a:extLst>
          </p:cNvPr>
          <p:cNvSpPr txBox="1"/>
          <p:nvPr/>
        </p:nvSpPr>
        <p:spPr>
          <a:xfrm>
            <a:off x="595848" y="78724"/>
            <a:ext cx="29569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err="1"/>
              <a:t>Ninu</a:t>
            </a:r>
            <a:r>
              <a:rPr lang="en-GB"/>
              <a:t> </a:t>
            </a:r>
            <a:r>
              <a:rPr lang="en-GB" err="1"/>
              <a:t>Latheesh</a:t>
            </a:r>
            <a:r>
              <a:rPr lang="en-GB"/>
              <a:t> (23804552)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72"/>
    </mc:Choice>
    <mc:Fallback xmlns="">
      <p:transition spd="slow" advTm="718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7B9184-C893-F4FD-C253-241DBD7243F3}"/>
              </a:ext>
            </a:extLst>
          </p:cNvPr>
          <p:cNvSpPr txBox="1">
            <a:spLocks/>
          </p:cNvSpPr>
          <p:nvPr/>
        </p:nvSpPr>
        <p:spPr>
          <a:xfrm>
            <a:off x="3525474" y="400621"/>
            <a:ext cx="8318443" cy="1413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COST MANAGEMENT: Early Estimate</a:t>
            </a:r>
          </a:p>
        </p:txBody>
      </p:sp>
      <p:pic>
        <p:nvPicPr>
          <p:cNvPr id="27" name="Picture 26" descr="Stock exchange numbers">
            <a:extLst>
              <a:ext uri="{FF2B5EF4-FFF2-40B4-BE49-F238E27FC236}">
                <a16:creationId xmlns:a16="http://schemas.microsoft.com/office/drawing/2014/main" id="{EB494F7F-F0B7-3351-9B9C-13BD79714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14" r="26667" b="-3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C0C2DB91-C777-3418-AB0F-3B0DC5147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0784" y="1754603"/>
            <a:ext cx="7893133" cy="1519989"/>
          </a:xfrm>
        </p:spPr>
        <p:txBody>
          <a:bodyPr>
            <a:normAutofit/>
          </a:bodyPr>
          <a:lstStyle/>
          <a:p>
            <a:pPr algn="just"/>
            <a:r>
              <a:rPr lang="en-GB" sz="1400" i="1">
                <a:latin typeface="+mj-lt"/>
                <a:cs typeface="Times New Roman"/>
              </a:rPr>
              <a:t>The establishment of a cost management plan also remains a crucial aspect in providing a clear framework regarding all “cost estimation, budgeting and cost-controlling processes” that are necessary for the stakeholder's expectations to align </a:t>
            </a:r>
            <a:r>
              <a:rPr lang="en-GB" sz="1400">
                <a:latin typeface="+mj-lt"/>
                <a:cs typeface="Times New Roman"/>
              </a:rPr>
              <a:t>(Hartley 2018, p. 208).</a:t>
            </a:r>
            <a:r>
              <a:rPr lang="en-GB" sz="1400">
                <a:latin typeface="+mj-lt"/>
                <a:ea typeface="+mn-lt"/>
                <a:cs typeface="+mn-lt"/>
              </a:rPr>
              <a:t>  </a:t>
            </a:r>
            <a:r>
              <a:rPr lang="en-GB">
                <a:latin typeface="+mj-lt"/>
                <a:ea typeface="+mn-lt"/>
                <a:cs typeface="+mn-lt"/>
              </a:rPr>
              <a:t>                             </a:t>
            </a:r>
            <a:endParaRPr lang="en-GB">
              <a:latin typeface="+mj-lt"/>
            </a:endParaRPr>
          </a:p>
          <a:p>
            <a:pPr algn="just">
              <a:buClr>
                <a:srgbClr val="1287C3"/>
              </a:buClr>
            </a:pPr>
            <a:endParaRPr lang="en-GB" sz="12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endParaRPr lang="en-GB"/>
          </a:p>
        </p:txBody>
      </p:sp>
      <p:pic>
        <p:nvPicPr>
          <p:cNvPr id="104" name="Picture 103" descr="A green and red pie chart&#10;&#10;Description automatically generated">
            <a:extLst>
              <a:ext uri="{FF2B5EF4-FFF2-40B4-BE49-F238E27FC236}">
                <a16:creationId xmlns:a16="http://schemas.microsoft.com/office/drawing/2014/main" id="{2E03CCD2-5E78-51E3-A0E4-BEFE0C775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0" t="8066" r="10526" b="11852"/>
          <a:stretch/>
        </p:blipFill>
        <p:spPr>
          <a:xfrm>
            <a:off x="7479633" y="3278606"/>
            <a:ext cx="4511845" cy="32545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A9F500C9-6028-6AEE-50F0-1164A00BE2CF}"/>
              </a:ext>
            </a:extLst>
          </p:cNvPr>
          <p:cNvSpPr txBox="1">
            <a:spLocks/>
          </p:cNvSpPr>
          <p:nvPr/>
        </p:nvSpPr>
        <p:spPr>
          <a:xfrm>
            <a:off x="3240920" y="3280608"/>
            <a:ext cx="3882608" cy="2472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>
                <a:ea typeface="+mn-lt"/>
                <a:cs typeface="+mn-lt"/>
              </a:rPr>
              <a:t>        </a:t>
            </a:r>
            <a:r>
              <a:rPr lang="en-GB" sz="1600">
                <a:ea typeface="+mn-lt"/>
                <a:cs typeface="+mn-lt"/>
              </a:rPr>
              <a:t>                 </a:t>
            </a:r>
            <a:endParaRPr lang="en-GB" sz="1600"/>
          </a:p>
          <a:p>
            <a:pPr algn="just">
              <a:buClr>
                <a:srgbClr val="1287C3"/>
              </a:buClr>
            </a:pPr>
            <a:r>
              <a:rPr lang="en-GB" sz="1600">
                <a:latin typeface="+mj-lt"/>
                <a:cs typeface="Times New Roman"/>
              </a:rPr>
              <a:t>The project cost totalled $130.65 million AUS by finalisation in 2017 (ARENA, 2024). </a:t>
            </a:r>
          </a:p>
          <a:p>
            <a:pPr algn="just">
              <a:buClr>
                <a:srgbClr val="1287C3"/>
              </a:buClr>
            </a:pPr>
            <a:r>
              <a:rPr lang="en-GB" sz="1600">
                <a:latin typeface="+mj-lt"/>
                <a:cs typeface="Times New Roman"/>
              </a:rPr>
              <a:t>80% of the budget was max percentage these banks would offer</a:t>
            </a:r>
          </a:p>
          <a:p>
            <a:pPr algn="just">
              <a:buClr>
                <a:srgbClr val="1287C3"/>
              </a:buClr>
            </a:pPr>
            <a:r>
              <a:rPr lang="en-GB" sz="1600">
                <a:latin typeface="+mj-lt"/>
                <a:cs typeface="Times New Roman"/>
              </a:rPr>
              <a:t>Required the company to have some ‘skin in the game’ in terms of equity from its investors (</a:t>
            </a:r>
            <a:r>
              <a:rPr lang="en-GB" sz="1600" err="1">
                <a:latin typeface="+mj-lt"/>
                <a:cs typeface="Times New Roman"/>
              </a:rPr>
              <a:t>Genex</a:t>
            </a:r>
            <a:r>
              <a:rPr lang="en-GB" sz="1600">
                <a:latin typeface="+mj-lt"/>
                <a:cs typeface="Times New Roman"/>
              </a:rPr>
              <a:t>/ARENA, 2017).</a:t>
            </a:r>
            <a:endParaRPr lang="en-GB" sz="1600">
              <a:latin typeface="+mj-lt"/>
            </a:endParaRPr>
          </a:p>
          <a:p>
            <a:pPr>
              <a:buClr>
                <a:srgbClr val="1287C3"/>
              </a:buClr>
            </a:pPr>
            <a:endParaRPr lang="en-GB" sz="1500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6479A3E8-7218-EE50-D30A-48D8BBFF2AF6}"/>
              </a:ext>
            </a:extLst>
          </p:cNvPr>
          <p:cNvSpPr txBox="1">
            <a:spLocks/>
          </p:cNvSpPr>
          <p:nvPr/>
        </p:nvSpPr>
        <p:spPr>
          <a:xfrm>
            <a:off x="7943263" y="2292137"/>
            <a:ext cx="3581817" cy="12412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000" b="1" i="1" u="sng">
                <a:cs typeface="Times New Roman"/>
              </a:rPr>
              <a:t>SOURCES OF FINANCE (%)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E73EB-B250-FF45-C29D-A44EDC07D232}"/>
              </a:ext>
            </a:extLst>
          </p:cNvPr>
          <p:cNvSpPr txBox="1"/>
          <p:nvPr/>
        </p:nvSpPr>
        <p:spPr>
          <a:xfrm>
            <a:off x="5180355" y="249716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1C648-F783-2D8A-4A64-97D080E1FDEC}"/>
              </a:ext>
            </a:extLst>
          </p:cNvPr>
          <p:cNvSpPr txBox="1"/>
          <p:nvPr/>
        </p:nvSpPr>
        <p:spPr>
          <a:xfrm>
            <a:off x="5180355" y="249716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4993D-B776-7089-BBE5-C0864FA01F3F}"/>
              </a:ext>
            </a:extLst>
          </p:cNvPr>
          <p:cNvSpPr txBox="1"/>
          <p:nvPr/>
        </p:nvSpPr>
        <p:spPr>
          <a:xfrm>
            <a:off x="8953002" y="128562"/>
            <a:ext cx="276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/>
              <a:t>Nick Duplex (22967258)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6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85"/>
    </mc:Choice>
    <mc:Fallback xmlns="">
      <p:transition spd="slow" advTm="7508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0134EA-408E-12B6-A393-63FE88845188}"/>
              </a:ext>
            </a:extLst>
          </p:cNvPr>
          <p:cNvSpPr txBox="1">
            <a:spLocks/>
          </p:cNvSpPr>
          <p:nvPr/>
        </p:nvSpPr>
        <p:spPr>
          <a:xfrm>
            <a:off x="3962399" y="685800"/>
            <a:ext cx="7345891" cy="1413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COST MANAGEMENT: Early Estimate</a:t>
            </a:r>
          </a:p>
        </p:txBody>
      </p:sp>
      <p:pic>
        <p:nvPicPr>
          <p:cNvPr id="7" name="Picture 6" descr="Aerial view of solar panel farm">
            <a:extLst>
              <a:ext uri="{FF2B5EF4-FFF2-40B4-BE49-F238E27FC236}">
                <a16:creationId xmlns:a16="http://schemas.microsoft.com/office/drawing/2014/main" id="{EDB03A55-AC03-156B-3026-94DDA0BB7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52" r="23145" b="6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50D4E-E599-ED8B-ECBA-267433ACC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/>
              <a:t>Expected budget for a large-scale solar farm to be roughly $90 million (APSRC, 2016).</a:t>
            </a:r>
          </a:p>
          <a:p>
            <a:r>
              <a:rPr lang="en-US"/>
              <a:t>Close-proximity of the chosen project site to an already existing power substation dramatically lowered costs</a:t>
            </a:r>
          </a:p>
          <a:p>
            <a:r>
              <a:rPr lang="en-US"/>
              <a:t>This was perhaps the most significant choice related to cost management throughout the entire project. (B. Guo, personal interview, 5 April 2024).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462BD-2646-C42A-143E-761996601DE8}"/>
              </a:ext>
            </a:extLst>
          </p:cNvPr>
          <p:cNvSpPr txBox="1"/>
          <p:nvPr/>
        </p:nvSpPr>
        <p:spPr>
          <a:xfrm>
            <a:off x="8953002" y="128562"/>
            <a:ext cx="276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/>
              <a:t>Nick Duplex (22967258)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47"/>
    </mc:Choice>
    <mc:Fallback xmlns="">
      <p:transition spd="slow" advTm="465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9ACF3CB-14F5-DFF8-C6F3-E3A059A4B2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871494"/>
              </p:ext>
            </p:extLst>
          </p:nvPr>
        </p:nvGraphicFramePr>
        <p:xfrm>
          <a:off x="1664784" y="661736"/>
          <a:ext cx="9727950" cy="4006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47B9184-C893-F4FD-C253-241DBD7243F3}"/>
              </a:ext>
            </a:extLst>
          </p:cNvPr>
          <p:cNvSpPr txBox="1">
            <a:spLocks/>
          </p:cNvSpPr>
          <p:nvPr/>
        </p:nvSpPr>
        <p:spPr>
          <a:xfrm>
            <a:off x="1594601" y="324853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COST MANAGEMENT: Revised Budget Steps</a:t>
            </a:r>
          </a:p>
        </p:txBody>
      </p:sp>
      <p:graphicFrame>
        <p:nvGraphicFramePr>
          <p:cNvPr id="200" name="Content Placeholder 2">
            <a:extLst>
              <a:ext uri="{FF2B5EF4-FFF2-40B4-BE49-F238E27FC236}">
                <a16:creationId xmlns:a16="http://schemas.microsoft.com/office/drawing/2014/main" id="{CA6C4120-D88B-E23D-058B-CB9803BC5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726735"/>
              </p:ext>
            </p:extLst>
          </p:nvPr>
        </p:nvGraphicFramePr>
        <p:xfrm>
          <a:off x="2466890" y="3649577"/>
          <a:ext cx="9727950" cy="261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A895FFF-69D7-3021-E228-DEACD883A1FF}"/>
              </a:ext>
            </a:extLst>
          </p:cNvPr>
          <p:cNvSpPr txBox="1"/>
          <p:nvPr/>
        </p:nvSpPr>
        <p:spPr>
          <a:xfrm>
            <a:off x="8953002" y="128562"/>
            <a:ext cx="276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/>
              <a:t>Nick Duplex (22967258)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9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75"/>
    </mc:Choice>
    <mc:Fallback xmlns="">
      <p:transition spd="slow" advTm="4527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522D4C-0FAB-8108-83E0-239C2833890A}"/>
              </a:ext>
            </a:extLst>
          </p:cNvPr>
          <p:cNvSpPr txBox="1">
            <a:spLocks/>
          </p:cNvSpPr>
          <p:nvPr/>
        </p:nvSpPr>
        <p:spPr>
          <a:xfrm>
            <a:off x="1714917" y="22459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COST MANAGEMENT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2DA486-2781-A4A8-6EA3-40CF4C014E24}"/>
              </a:ext>
            </a:extLst>
          </p:cNvPr>
          <p:cNvSpPr txBox="1">
            <a:spLocks/>
          </p:cNvSpPr>
          <p:nvPr/>
        </p:nvSpPr>
        <p:spPr>
          <a:xfrm>
            <a:off x="1785100" y="2576762"/>
            <a:ext cx="4313742" cy="35065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2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r>
              <a:rPr lang="en-GB" sz="1500">
                <a:latin typeface="Times New Roman"/>
                <a:cs typeface="Times New Roman"/>
              </a:rPr>
              <a:t>FINANCIAL PROJECTIONS DURING FINALISATION    (all annual): </a:t>
            </a:r>
          </a:p>
          <a:p>
            <a:pPr>
              <a:buClr>
                <a:srgbClr val="1287C3"/>
              </a:buClr>
            </a:pPr>
            <a:r>
              <a:rPr lang="en-GB" sz="1500">
                <a:latin typeface="Times New Roman"/>
                <a:cs typeface="Times New Roman"/>
              </a:rPr>
              <a:t>O&amp;M costs of $1,530,000,</a:t>
            </a:r>
          </a:p>
          <a:p>
            <a:pPr>
              <a:buClr>
                <a:srgbClr val="1287C3"/>
              </a:buClr>
            </a:pPr>
            <a:r>
              <a:rPr lang="en-GB" sz="1500">
                <a:latin typeface="Times New Roman"/>
                <a:cs typeface="Times New Roman"/>
              </a:rPr>
              <a:t>$147,000 insurance costs</a:t>
            </a:r>
          </a:p>
          <a:p>
            <a:pPr>
              <a:buClr>
                <a:srgbClr val="1287C3"/>
              </a:buClr>
            </a:pPr>
            <a:r>
              <a:rPr lang="en-GB" sz="1500">
                <a:latin typeface="Times New Roman"/>
                <a:cs typeface="Times New Roman"/>
              </a:rPr>
              <a:t>Assumed inflation of 2.5%</a:t>
            </a:r>
          </a:p>
          <a:p>
            <a:pPr>
              <a:buClr>
                <a:srgbClr val="1287C3"/>
              </a:buClr>
            </a:pPr>
            <a:r>
              <a:rPr lang="en-GB" sz="1500">
                <a:latin typeface="Times New Roman"/>
                <a:cs typeface="Times New Roman"/>
              </a:rPr>
              <a:t>Degradation of 0.35%</a:t>
            </a:r>
          </a:p>
          <a:p>
            <a:pPr>
              <a:buClr>
                <a:srgbClr val="1287C3"/>
              </a:buClr>
            </a:pPr>
            <a:r>
              <a:rPr lang="en-GB" sz="1500">
                <a:latin typeface="Times New Roman"/>
                <a:cs typeface="Times New Roman"/>
              </a:rPr>
              <a:t>Project IRR of 9.295% based on a lifetime of 25 years (Genex/ARENA, 2017).</a:t>
            </a:r>
            <a:endParaRPr lang="en-GB" sz="1500"/>
          </a:p>
          <a:p>
            <a:pPr>
              <a:buClr>
                <a:srgbClr val="1287C3"/>
              </a:buClr>
            </a:pPr>
            <a:endParaRPr lang="en-GB" sz="12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endParaRPr lang="en-GB" sz="12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endParaRPr lang="en-GB" sz="1200">
              <a:latin typeface="Times New Roman"/>
              <a:cs typeface="Times New Roman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5AAEAC-8990-4A4F-58F9-9B5F732A777B}"/>
              </a:ext>
            </a:extLst>
          </p:cNvPr>
          <p:cNvSpPr txBox="1">
            <a:spLocks/>
          </p:cNvSpPr>
          <p:nvPr/>
        </p:nvSpPr>
        <p:spPr>
          <a:xfrm>
            <a:off x="6357100" y="2757235"/>
            <a:ext cx="5476793" cy="24323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5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r>
              <a:rPr lang="en-GB" sz="1500">
                <a:latin typeface="Times New Roman"/>
                <a:cs typeface="Times New Roman"/>
              </a:rPr>
              <a:t>Implementing more sophisticated hedging mechanisms such as forward and futures contracts </a:t>
            </a:r>
          </a:p>
          <a:p>
            <a:pPr>
              <a:buClr>
                <a:srgbClr val="1287C3"/>
              </a:buClr>
            </a:pPr>
            <a:r>
              <a:rPr lang="en-GB" sz="1500">
                <a:latin typeface="Times New Roman"/>
                <a:cs typeface="Times New Roman"/>
              </a:rPr>
              <a:t>Closely monitoring currency fluctuations to mitigate the impact of unforeseen market volatility. </a:t>
            </a:r>
            <a:endParaRPr lang="en-GB" sz="1500">
              <a:latin typeface="Corbel" panose="020B0503020204020204"/>
              <a:cs typeface="Times New Roman"/>
            </a:endParaRPr>
          </a:p>
          <a:p>
            <a:pPr>
              <a:buClr>
                <a:srgbClr val="1287C3"/>
              </a:buClr>
            </a:pPr>
            <a:r>
              <a:rPr lang="en-GB" sz="1500">
                <a:latin typeface="Times New Roman"/>
                <a:cs typeface="Times New Roman"/>
              </a:rPr>
              <a:t>Conducting a thorough review of the project's financial model and incorporating contingency plans to address currency exchange rate fluctuations</a:t>
            </a:r>
          </a:p>
          <a:p>
            <a:pPr>
              <a:buClr>
                <a:srgbClr val="1287C3"/>
              </a:buClr>
            </a:pPr>
            <a:endParaRPr lang="en-GB" sz="12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endParaRPr lang="en-GB" sz="12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endParaRPr lang="en-GB" sz="1200">
              <a:latin typeface="Times New Roman"/>
              <a:cs typeface="Times New Roman"/>
            </a:endParaRPr>
          </a:p>
          <a:p>
            <a:pPr>
              <a:buClr>
                <a:srgbClr val="1287C3"/>
              </a:buClr>
            </a:pPr>
            <a:endParaRPr lang="en-GB" sz="1200">
              <a:latin typeface="Times New Roman"/>
              <a:cs typeface="Times New Roman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5DDA14B-4434-995A-03E6-88583F2A6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642075"/>
              </p:ext>
            </p:extLst>
          </p:nvPr>
        </p:nvGraphicFramePr>
        <p:xfrm>
          <a:off x="2105943" y="952498"/>
          <a:ext cx="3198813" cy="261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9" name="Content Placeholder 2">
            <a:extLst>
              <a:ext uri="{FF2B5EF4-FFF2-40B4-BE49-F238E27FC236}">
                <a16:creationId xmlns:a16="http://schemas.microsoft.com/office/drawing/2014/main" id="{0DEEF7F3-1373-B3AB-D406-27D2AC96D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634425"/>
              </p:ext>
            </p:extLst>
          </p:nvPr>
        </p:nvGraphicFramePr>
        <p:xfrm>
          <a:off x="7239416" y="952497"/>
          <a:ext cx="3198813" cy="261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10D26E-72BE-6EC1-58F7-DD5DE0EC398E}"/>
              </a:ext>
            </a:extLst>
          </p:cNvPr>
          <p:cNvSpPr txBox="1"/>
          <p:nvPr/>
        </p:nvSpPr>
        <p:spPr>
          <a:xfrm>
            <a:off x="8953002" y="128562"/>
            <a:ext cx="276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/>
              <a:t>Nick Duplex (22967258)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0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66"/>
    </mc:Choice>
    <mc:Fallback xmlns="">
      <p:transition spd="slow" advTm="63966"/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oup Presentataion" id="{124DF408-83C0-824A-96B5-A438B6E61DB9}" vid="{C33AEB0B-AA9F-E34F-82E6-8BE508F9B5C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2724</Words>
  <Application>Microsoft Macintosh PowerPoint</Application>
  <PresentationFormat>Widescreen</PresentationFormat>
  <Paragraphs>400</Paragraphs>
  <Slides>47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Aptos</vt:lpstr>
      <vt:lpstr>Arial</vt:lpstr>
      <vt:lpstr>Avenir Next LT Pro</vt:lpstr>
      <vt:lpstr>Calibri</vt:lpstr>
      <vt:lpstr>Calibri Light</vt:lpstr>
      <vt:lpstr>Corbel</vt:lpstr>
      <vt:lpstr>Times New Roman</vt:lpstr>
      <vt:lpstr>AccentBoxVTI</vt:lpstr>
      <vt:lpstr>Office Theme</vt:lpstr>
      <vt:lpstr>AccentBoxVTI</vt:lpstr>
      <vt:lpstr>KIDSTON SOLAR FARM PHASE 1 (KS1)</vt:lpstr>
      <vt:lpstr>Coversheet checklist for group video presentation assignment</vt:lpstr>
      <vt:lpstr>Introduction</vt:lpstr>
      <vt:lpstr>Scope Management</vt:lpstr>
      <vt:lpstr>Scope Management</vt:lpstr>
      <vt:lpstr>PowerPoint Presentation</vt:lpstr>
      <vt:lpstr>PowerPoint Presentation</vt:lpstr>
      <vt:lpstr>PowerPoint Presentation</vt:lpstr>
      <vt:lpstr>PowerPoint Presentation</vt:lpstr>
      <vt:lpstr>Stakeholders and communications</vt:lpstr>
      <vt:lpstr> Conceptualization stage</vt:lpstr>
      <vt:lpstr> Execution stage</vt:lpstr>
      <vt:lpstr>Finalisation stages of stakeholder management </vt:lpstr>
      <vt:lpstr>Recommendations</vt:lpstr>
      <vt:lpstr>Quality management</vt:lpstr>
      <vt:lpstr>Quality management strategies employed by Genex Power:</vt:lpstr>
      <vt:lpstr>Quality management tactics implemented by AECOM and UGL include: </vt:lpstr>
      <vt:lpstr>Quality management tactics implemented by AECOM and UGL include: </vt:lpstr>
      <vt:lpstr>PowerPoint Presentation</vt:lpstr>
      <vt:lpstr>Risk Management</vt:lpstr>
      <vt:lpstr>Risk Assessment</vt:lpstr>
      <vt:lpstr>Environmental and Social Considerations</vt:lpstr>
      <vt:lpstr>International Procurement and Financial Risks</vt:lpstr>
      <vt:lpstr>Grid Connection Challenges</vt:lpstr>
      <vt:lpstr>Planning Stage Risk Management</vt:lpstr>
      <vt:lpstr>Risk Transfer Mechanism </vt:lpstr>
      <vt:lpstr>Revenue Assurance</vt:lpstr>
      <vt:lpstr>Execution and Future Risk Management Strategies</vt:lpstr>
      <vt:lpstr>Enhanced Hedging Mechanisms</vt:lpstr>
      <vt:lpstr>Risk Register Utilization</vt:lpstr>
      <vt:lpstr>PESTELG Framework Application</vt:lpstr>
      <vt:lpstr>Comprehensive Feasibility Studies</vt:lpstr>
      <vt:lpstr>Time Management</vt:lpstr>
      <vt:lpstr>Importance Of Time Management</vt:lpstr>
      <vt:lpstr>Planning stage</vt:lpstr>
      <vt:lpstr>Execution Stage</vt:lpstr>
      <vt:lpstr>PowerPoint Presentation</vt:lpstr>
      <vt:lpstr>PowerPoint Presentation</vt:lpstr>
      <vt:lpstr>Execution Stage</vt:lpstr>
      <vt:lpstr>Recommendations</vt:lpstr>
      <vt:lpstr>Triple Bottom Line (TBL)</vt:lpstr>
      <vt:lpstr>Social</vt:lpstr>
      <vt:lpstr>Economic</vt:lpstr>
      <vt:lpstr>Environmental</vt:lpstr>
      <vt:lpstr>Conclusion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Pritam Suwal Shrestha (23771397)</cp:lastModifiedBy>
  <cp:revision>3</cp:revision>
  <dcterms:created xsi:type="dcterms:W3CDTF">2024-04-04T05:44:27Z</dcterms:created>
  <dcterms:modified xsi:type="dcterms:W3CDTF">2024-04-19T03:17:45Z</dcterms:modified>
</cp:coreProperties>
</file>